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427" r:id="rId5"/>
    <p:sldId id="436" r:id="rId6"/>
    <p:sldId id="433" r:id="rId7"/>
    <p:sldId id="472" r:id="rId8"/>
    <p:sldId id="435" r:id="rId9"/>
    <p:sldId id="440" r:id="rId10"/>
    <p:sldId id="443" r:id="rId11"/>
    <p:sldId id="439" r:id="rId12"/>
    <p:sldId id="470" r:id="rId13"/>
    <p:sldId id="441" r:id="rId14"/>
    <p:sldId id="469" r:id="rId15"/>
    <p:sldId id="448" r:id="rId16"/>
    <p:sldId id="449" r:id="rId17"/>
    <p:sldId id="442" r:id="rId18"/>
    <p:sldId id="444" r:id="rId19"/>
    <p:sldId id="471" r:id="rId20"/>
  </p:sldIdLst>
  <p:sldSz cx="9144000" cy="6858000" type="screen4x3"/>
  <p:notesSz cx="7102475" cy="93884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7BD4229-BCD0-996E-8754-3B5700B7FE41}" name="Németh Mónika" initials="NM" userId="S::nemeth.monika@hbhe.hu::44ce0bff-303d-4dcd-a99b-4a3ab38fce30" providerId="AD"/>
  <p188:author id="{1EE66C62-11D1-F090-D4CD-F16906580593}" name="Kassia Rudd" initials="KR" userId="S::kassia.rudd@iclei-europe.org::beccfa67-df3a-4417-881b-d524c22223a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33"/>
    <a:srgbClr val="30983F"/>
    <a:srgbClr val="99CC00"/>
    <a:srgbClr val="008000"/>
    <a:srgbClr val="015699"/>
    <a:srgbClr val="66FFFF"/>
    <a:srgbClr val="009E47"/>
    <a:srgbClr val="35A946"/>
    <a:srgbClr val="046AE6"/>
    <a:srgbClr val="54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47" autoAdjust="0"/>
    <p:restoredTop sz="94406" autoAdjust="0"/>
  </p:normalViewPr>
  <p:slideViewPr>
    <p:cSldViewPr>
      <p:cViewPr varScale="1">
        <p:scale>
          <a:sx n="70" d="100"/>
          <a:sy n="70" d="100"/>
        </p:scale>
        <p:origin x="288" y="52"/>
      </p:cViewPr>
      <p:guideLst>
        <p:guide orient="horz" pos="2160"/>
        <p:guide pos="28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7171" name="Rectangle 3"/>
          <p:cNvSpPr>
            <a:spLocks noGrp="1" noChangeArrowheads="1"/>
          </p:cNvSpPr>
          <p:nvPr>
            <p:ph type="dt" idx="1"/>
          </p:nvPr>
        </p:nvSpPr>
        <p:spPr bwMode="auto">
          <a:xfrm>
            <a:off x="4023092" y="0"/>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1204913" y="704850"/>
            <a:ext cx="4692650" cy="3519488"/>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710248" y="4459526"/>
            <a:ext cx="5681980" cy="4224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p>
            <a:pPr lvl="0"/>
            <a:r>
              <a:rPr lang="he-IL" noProof="0"/>
              <a:t>לחץ כדי לערוך סגנונות טקסט של תבנית בסיס</a:t>
            </a:r>
            <a:endParaRPr lang="en-US" noProof="0"/>
          </a:p>
          <a:p>
            <a:pPr lvl="1"/>
            <a:r>
              <a:rPr lang="he-IL" noProof="0"/>
              <a:t>רמה שנייה</a:t>
            </a:r>
            <a:endParaRPr lang="en-US" noProof="0"/>
          </a:p>
          <a:p>
            <a:pPr lvl="2"/>
            <a:r>
              <a:rPr lang="he-IL" noProof="0"/>
              <a:t>רמה שלישית</a:t>
            </a:r>
            <a:endParaRPr lang="en-US" noProof="0"/>
          </a:p>
          <a:p>
            <a:pPr lvl="3"/>
            <a:r>
              <a:rPr lang="he-IL" noProof="0"/>
              <a:t>רמה רביעית</a:t>
            </a:r>
            <a:endParaRPr lang="en-US" noProof="0"/>
          </a:p>
          <a:p>
            <a:pPr lvl="4"/>
            <a:r>
              <a:rPr lang="he-IL" noProof="0"/>
              <a:t>רמה חמישית</a:t>
            </a:r>
            <a:endParaRPr lang="en-US" noProof="0"/>
          </a:p>
        </p:txBody>
      </p:sp>
      <p:sp>
        <p:nvSpPr>
          <p:cNvPr id="7174" name="Rectangle 6"/>
          <p:cNvSpPr>
            <a:spLocks noGrp="1" noChangeArrowheads="1"/>
          </p:cNvSpPr>
          <p:nvPr>
            <p:ph type="ftr" sz="quarter" idx="4"/>
          </p:nvPr>
        </p:nvSpPr>
        <p:spPr bwMode="auto">
          <a:xfrm>
            <a:off x="0" y="8917422"/>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7175" name="Rectangle 7"/>
          <p:cNvSpPr>
            <a:spLocks noGrp="1" noChangeArrowheads="1"/>
          </p:cNvSpPr>
          <p:nvPr>
            <p:ph type="sldNum" sz="quarter" idx="5"/>
          </p:nvPr>
        </p:nvSpPr>
        <p:spPr bwMode="auto">
          <a:xfrm>
            <a:off x="4023092" y="8917422"/>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b" anchorCtr="0" compatLnSpc="1">
            <a:prstTxWarp prst="textNoShape">
              <a:avLst/>
            </a:prstTxWarp>
          </a:bodyPr>
          <a:lstStyle>
            <a:lvl1pPr algn="r">
              <a:defRPr sz="1200">
                <a:latin typeface="Arial" charset="0"/>
                <a:cs typeface="Arial" charset="0"/>
              </a:defRPr>
            </a:lvl1pPr>
          </a:lstStyle>
          <a:p>
            <a:pPr>
              <a:defRPr/>
            </a:pPr>
            <a:fld id="{3028B50E-761F-43FE-B6B8-CE2C9E184388}" type="slidenum">
              <a:rPr lang="en-US"/>
              <a:pPr>
                <a:defRPr/>
              </a:pPr>
              <a:t>‹#›</a:t>
            </a:fld>
            <a:endParaRPr lang="en-US"/>
          </a:p>
        </p:txBody>
      </p:sp>
    </p:spTree>
    <p:extLst>
      <p:ext uri="{BB962C8B-B14F-4D97-AF65-F5344CB8AC3E}">
        <p14:creationId xmlns:p14="http://schemas.microsoft.com/office/powerpoint/2010/main" val="42283897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028B50E-761F-43FE-B6B8-CE2C9E184388}"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46EED-7314-B902-8967-23B539780A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E1A215-2699-10EF-93BB-A272A25AE3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D8A289-A280-E2AE-A756-C9CCECDB63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D2BE36-D1F9-1EB2-25F8-D67D9DB0E63D}"/>
              </a:ext>
            </a:extLst>
          </p:cNvPr>
          <p:cNvSpPr>
            <a:spLocks noGrp="1"/>
          </p:cNvSpPr>
          <p:nvPr>
            <p:ph type="sldNum" sz="quarter" idx="5"/>
          </p:nvPr>
        </p:nvSpPr>
        <p:spPr/>
        <p:txBody>
          <a:bodyPr/>
          <a:lstStyle/>
          <a:p>
            <a:pPr>
              <a:defRPr/>
            </a:pPr>
            <a:fld id="{3028B50E-761F-43FE-B6B8-CE2C9E184388}" type="slidenum">
              <a:rPr lang="en-US" smtClean="0"/>
              <a:pPr>
                <a:defRPr/>
              </a:pPr>
              <a:t>13</a:t>
            </a:fld>
            <a:endParaRPr lang="en-US"/>
          </a:p>
        </p:txBody>
      </p:sp>
    </p:spTree>
    <p:extLst>
      <p:ext uri="{BB962C8B-B14F-4D97-AF65-F5344CB8AC3E}">
        <p14:creationId xmlns:p14="http://schemas.microsoft.com/office/powerpoint/2010/main" val="522722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028B50E-761F-43FE-B6B8-CE2C9E184388}" type="slidenum">
              <a:rPr lang="en-US" smtClean="0"/>
              <a:pPr>
                <a:defRPr/>
              </a:pPr>
              <a:t>14</a:t>
            </a:fld>
            <a:endParaRPr lang="en-US"/>
          </a:p>
        </p:txBody>
      </p:sp>
    </p:spTree>
    <p:extLst>
      <p:ext uri="{BB962C8B-B14F-4D97-AF65-F5344CB8AC3E}">
        <p14:creationId xmlns:p14="http://schemas.microsoft.com/office/powerpoint/2010/main" val="4804625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A0FCC-6E69-0B57-BB8B-D16F9CEE5D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AFD0E4-058D-D100-9793-C09BBED319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C4181C-A61F-88CC-6B15-F305B0650303}"/>
              </a:ext>
            </a:extLst>
          </p:cNvPr>
          <p:cNvSpPr>
            <a:spLocks noGrp="1"/>
          </p:cNvSpPr>
          <p:nvPr>
            <p:ph type="body" idx="1"/>
          </p:nvPr>
        </p:nvSpPr>
        <p:spPr/>
        <p:txBody>
          <a:bodyPr>
            <a:normAutofit/>
          </a:bodyPr>
          <a:lstStyle/>
          <a:p>
            <a:endParaRPr lang="en-US" dirty="0"/>
          </a:p>
        </p:txBody>
      </p:sp>
      <p:sp>
        <p:nvSpPr>
          <p:cNvPr id="4" name="Slide Number Placeholder 3">
            <a:extLst>
              <a:ext uri="{FF2B5EF4-FFF2-40B4-BE49-F238E27FC236}">
                <a16:creationId xmlns:a16="http://schemas.microsoft.com/office/drawing/2014/main" id="{73F6EF0E-A9E2-C78C-30AA-E32ECDC6C2C2}"/>
              </a:ext>
            </a:extLst>
          </p:cNvPr>
          <p:cNvSpPr>
            <a:spLocks noGrp="1"/>
          </p:cNvSpPr>
          <p:nvPr>
            <p:ph type="sldNum" sz="quarter" idx="10"/>
          </p:nvPr>
        </p:nvSpPr>
        <p:spPr/>
        <p:txBody>
          <a:bodyPr/>
          <a:lstStyle/>
          <a:p>
            <a:pPr>
              <a:defRPr/>
            </a:pPr>
            <a:fld id="{3028B50E-761F-43FE-B6B8-CE2C9E184388}" type="slidenum">
              <a:rPr lang="en-US" smtClean="0"/>
              <a:pPr>
                <a:defRPr/>
              </a:pPr>
              <a:t>16</a:t>
            </a:fld>
            <a:endParaRPr lang="en-US"/>
          </a:p>
        </p:txBody>
      </p:sp>
    </p:spTree>
    <p:extLst>
      <p:ext uri="{BB962C8B-B14F-4D97-AF65-F5344CB8AC3E}">
        <p14:creationId xmlns:p14="http://schemas.microsoft.com/office/powerpoint/2010/main" val="582198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pPr>
              <a:defRPr/>
            </a:pPr>
            <a:fld id="{3028B50E-761F-43FE-B6B8-CE2C9E184388}" type="slidenum">
              <a:rPr lang="en-US" smtClean="0"/>
              <a:pPr>
                <a:defRPr/>
              </a:pPr>
              <a:t>2</a:t>
            </a:fld>
            <a:endParaRPr lang="en-US"/>
          </a:p>
        </p:txBody>
      </p:sp>
    </p:spTree>
    <p:extLst>
      <p:ext uri="{BB962C8B-B14F-4D97-AF65-F5344CB8AC3E}">
        <p14:creationId xmlns:p14="http://schemas.microsoft.com/office/powerpoint/2010/main" val="3187577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pPr>
              <a:defRPr/>
            </a:pPr>
            <a:fld id="{3028B50E-761F-43FE-B6B8-CE2C9E184388}" type="slidenum">
              <a:rPr lang="en-US" smtClean="0"/>
              <a:pPr>
                <a:defRPr/>
              </a:pPr>
              <a:t>5</a:t>
            </a:fld>
            <a:endParaRPr lang="en-US"/>
          </a:p>
        </p:txBody>
      </p:sp>
    </p:spTree>
    <p:extLst>
      <p:ext uri="{BB962C8B-B14F-4D97-AF65-F5344CB8AC3E}">
        <p14:creationId xmlns:p14="http://schemas.microsoft.com/office/powerpoint/2010/main" val="1430293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JC= Journalists/Communicators    NBSP= Nature Based Solution Practitioners</a:t>
            </a:r>
          </a:p>
        </p:txBody>
      </p:sp>
      <p:sp>
        <p:nvSpPr>
          <p:cNvPr id="4" name="Slide Number Placeholder 3"/>
          <p:cNvSpPr>
            <a:spLocks noGrp="1"/>
          </p:cNvSpPr>
          <p:nvPr>
            <p:ph type="sldNum" sz="quarter" idx="5"/>
          </p:nvPr>
        </p:nvSpPr>
        <p:spPr/>
        <p:txBody>
          <a:bodyPr/>
          <a:lstStyle/>
          <a:p>
            <a:pPr>
              <a:defRPr/>
            </a:pPr>
            <a:fld id="{3028B50E-761F-43FE-B6B8-CE2C9E184388}" type="slidenum">
              <a:rPr lang="en-US" smtClean="0"/>
              <a:pPr>
                <a:defRPr/>
              </a:pPr>
              <a:t>7</a:t>
            </a:fld>
            <a:endParaRPr lang="en-US"/>
          </a:p>
        </p:txBody>
      </p:sp>
    </p:spTree>
    <p:extLst>
      <p:ext uri="{BB962C8B-B14F-4D97-AF65-F5344CB8AC3E}">
        <p14:creationId xmlns:p14="http://schemas.microsoft.com/office/powerpoint/2010/main" val="1038769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err="1"/>
              <a:t>Additional</a:t>
            </a:r>
            <a:r>
              <a:rPr lang="hu-HU" dirty="0"/>
              <a:t> </a:t>
            </a:r>
            <a:r>
              <a:rPr lang="hu-HU" dirty="0" err="1"/>
              <a:t>role</a:t>
            </a:r>
            <a:r>
              <a:rPr lang="hu-HU" dirty="0"/>
              <a:t> of Hubs / </a:t>
            </a:r>
            <a:r>
              <a:rPr lang="hu-HU" dirty="0" err="1"/>
              <a:t>organisers</a:t>
            </a:r>
            <a:r>
              <a:rPr lang="hu-HU" dirty="0"/>
              <a:t>: a </a:t>
            </a:r>
            <a:r>
              <a:rPr lang="hu-HU" dirty="0" err="1"/>
              <a:t>bridge</a:t>
            </a:r>
            <a:r>
              <a:rPr lang="hu-HU" dirty="0"/>
              <a:t> </a:t>
            </a:r>
            <a:r>
              <a:rPr lang="hu-HU" dirty="0" err="1"/>
              <a:t>between</a:t>
            </a:r>
            <a:r>
              <a:rPr lang="hu-HU" dirty="0"/>
              <a:t> </a:t>
            </a:r>
            <a:r>
              <a:rPr lang="hu-HU" dirty="0" err="1"/>
              <a:t>journalists</a:t>
            </a:r>
            <a:r>
              <a:rPr lang="hu-HU" dirty="0"/>
              <a:t> and NBSP </a:t>
            </a:r>
            <a:r>
              <a:rPr lang="hu-HU" dirty="0" err="1"/>
              <a:t>community</a:t>
            </a:r>
            <a:r>
              <a:rPr lang="hu-HU" dirty="0"/>
              <a:t>, </a:t>
            </a:r>
            <a:r>
              <a:rPr lang="hu-HU" dirty="0" err="1"/>
              <a:t>can</a:t>
            </a:r>
            <a:r>
              <a:rPr lang="hu-HU" dirty="0"/>
              <a:t> </a:t>
            </a:r>
            <a:r>
              <a:rPr lang="hu-HU" dirty="0" err="1"/>
              <a:t>navigate</a:t>
            </a:r>
            <a:r>
              <a:rPr lang="hu-HU" dirty="0"/>
              <a:t> JC </a:t>
            </a:r>
            <a:r>
              <a:rPr lang="hu-HU" dirty="0" err="1"/>
              <a:t>to</a:t>
            </a:r>
            <a:r>
              <a:rPr lang="hu-HU" dirty="0"/>
              <a:t> </a:t>
            </a:r>
            <a:r>
              <a:rPr lang="hu-HU" dirty="0" err="1"/>
              <a:t>trusted</a:t>
            </a:r>
            <a:r>
              <a:rPr lang="hu-HU" dirty="0"/>
              <a:t> </a:t>
            </a:r>
            <a:r>
              <a:rPr lang="hu-HU" dirty="0" err="1"/>
              <a:t>sources</a:t>
            </a:r>
            <a:endParaRPr lang="hu-HU" dirty="0"/>
          </a:p>
        </p:txBody>
      </p:sp>
      <p:sp>
        <p:nvSpPr>
          <p:cNvPr id="4" name="Dia számának helye 3"/>
          <p:cNvSpPr>
            <a:spLocks noGrp="1"/>
          </p:cNvSpPr>
          <p:nvPr>
            <p:ph type="sldNum" sz="quarter" idx="5"/>
          </p:nvPr>
        </p:nvSpPr>
        <p:spPr/>
        <p:txBody>
          <a:bodyPr/>
          <a:lstStyle/>
          <a:p>
            <a:pPr>
              <a:defRPr/>
            </a:pPr>
            <a:fld id="{3028B50E-761F-43FE-B6B8-CE2C9E184388}" type="slidenum">
              <a:rPr lang="en-US" smtClean="0"/>
              <a:pPr>
                <a:defRPr/>
              </a:pPr>
              <a:t>8</a:t>
            </a:fld>
            <a:endParaRPr lang="en-US"/>
          </a:p>
        </p:txBody>
      </p:sp>
    </p:spTree>
    <p:extLst>
      <p:ext uri="{BB962C8B-B14F-4D97-AF65-F5344CB8AC3E}">
        <p14:creationId xmlns:p14="http://schemas.microsoft.com/office/powerpoint/2010/main" val="752340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CF3DB-CDC2-9B03-97D4-4AE8FC636CAC}"/>
            </a:ext>
          </a:extLst>
        </p:cNvPr>
        <p:cNvGrpSpPr/>
        <p:nvPr/>
      </p:nvGrpSpPr>
      <p:grpSpPr>
        <a:xfrm>
          <a:off x="0" y="0"/>
          <a:ext cx="0" cy="0"/>
          <a:chOff x="0" y="0"/>
          <a:chExt cx="0" cy="0"/>
        </a:xfrm>
      </p:grpSpPr>
      <p:sp>
        <p:nvSpPr>
          <p:cNvPr id="2" name="Diakép helye 1">
            <a:extLst>
              <a:ext uri="{FF2B5EF4-FFF2-40B4-BE49-F238E27FC236}">
                <a16:creationId xmlns:a16="http://schemas.microsoft.com/office/drawing/2014/main" id="{BDF49229-5CE8-7275-3103-F7A7868C6BF6}"/>
              </a:ext>
            </a:extLst>
          </p:cNvPr>
          <p:cNvSpPr>
            <a:spLocks noGrp="1" noRot="1" noChangeAspect="1"/>
          </p:cNvSpPr>
          <p:nvPr>
            <p:ph type="sldImg"/>
          </p:nvPr>
        </p:nvSpPr>
        <p:spPr/>
      </p:sp>
      <p:sp>
        <p:nvSpPr>
          <p:cNvPr id="3" name="Jegyzetek helye 2">
            <a:extLst>
              <a:ext uri="{FF2B5EF4-FFF2-40B4-BE49-F238E27FC236}">
                <a16:creationId xmlns:a16="http://schemas.microsoft.com/office/drawing/2014/main" id="{80D28134-1246-3B95-BCA1-F1A912B6BB70}"/>
              </a:ext>
            </a:extLst>
          </p:cNvPr>
          <p:cNvSpPr>
            <a:spLocks noGrp="1"/>
          </p:cNvSpPr>
          <p:nvPr>
            <p:ph type="body" idx="1"/>
          </p:nvPr>
        </p:nvSpPr>
        <p:spPr/>
        <p:txBody>
          <a:bodyPr/>
          <a:lstStyle/>
          <a:p>
            <a:endParaRPr lang="hu-HU" dirty="0"/>
          </a:p>
        </p:txBody>
      </p:sp>
      <p:sp>
        <p:nvSpPr>
          <p:cNvPr id="4" name="Dia számának helye 3">
            <a:extLst>
              <a:ext uri="{FF2B5EF4-FFF2-40B4-BE49-F238E27FC236}">
                <a16:creationId xmlns:a16="http://schemas.microsoft.com/office/drawing/2014/main" id="{C85FEB4F-26E0-ECC4-0552-FE79BF9195D4}"/>
              </a:ext>
            </a:extLst>
          </p:cNvPr>
          <p:cNvSpPr>
            <a:spLocks noGrp="1"/>
          </p:cNvSpPr>
          <p:nvPr>
            <p:ph type="sldNum" sz="quarter" idx="5"/>
          </p:nvPr>
        </p:nvSpPr>
        <p:spPr/>
        <p:txBody>
          <a:bodyPr/>
          <a:lstStyle/>
          <a:p>
            <a:pPr>
              <a:defRPr/>
            </a:pPr>
            <a:fld id="{3028B50E-761F-43FE-B6B8-CE2C9E184388}" type="slidenum">
              <a:rPr lang="en-US" smtClean="0"/>
              <a:pPr>
                <a:defRPr/>
              </a:pPr>
              <a:t>9</a:t>
            </a:fld>
            <a:endParaRPr lang="en-US"/>
          </a:p>
        </p:txBody>
      </p:sp>
    </p:spTree>
    <p:extLst>
      <p:ext uri="{BB962C8B-B14F-4D97-AF65-F5344CB8AC3E}">
        <p14:creationId xmlns:p14="http://schemas.microsoft.com/office/powerpoint/2010/main" val="1365644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pPr>
              <a:defRPr/>
            </a:pPr>
            <a:fld id="{3028B50E-761F-43FE-B6B8-CE2C9E184388}" type="slidenum">
              <a:rPr lang="en-US" smtClean="0"/>
              <a:pPr>
                <a:defRPr/>
              </a:pPr>
              <a:t>10</a:t>
            </a:fld>
            <a:endParaRPr lang="en-US"/>
          </a:p>
        </p:txBody>
      </p:sp>
    </p:spTree>
    <p:extLst>
      <p:ext uri="{BB962C8B-B14F-4D97-AF65-F5344CB8AC3E}">
        <p14:creationId xmlns:p14="http://schemas.microsoft.com/office/powerpoint/2010/main" val="3868891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2D886-0680-336E-F1B5-2A5327D31B44}"/>
            </a:ext>
          </a:extLst>
        </p:cNvPr>
        <p:cNvGrpSpPr/>
        <p:nvPr/>
      </p:nvGrpSpPr>
      <p:grpSpPr>
        <a:xfrm>
          <a:off x="0" y="0"/>
          <a:ext cx="0" cy="0"/>
          <a:chOff x="0" y="0"/>
          <a:chExt cx="0" cy="0"/>
        </a:xfrm>
      </p:grpSpPr>
      <p:sp>
        <p:nvSpPr>
          <p:cNvPr id="2" name="Diakép helye 1">
            <a:extLst>
              <a:ext uri="{FF2B5EF4-FFF2-40B4-BE49-F238E27FC236}">
                <a16:creationId xmlns:a16="http://schemas.microsoft.com/office/drawing/2014/main" id="{EA307B69-8C21-6497-CCF1-3EDF9469F124}"/>
              </a:ext>
            </a:extLst>
          </p:cNvPr>
          <p:cNvSpPr>
            <a:spLocks noGrp="1" noRot="1" noChangeAspect="1"/>
          </p:cNvSpPr>
          <p:nvPr>
            <p:ph type="sldImg"/>
          </p:nvPr>
        </p:nvSpPr>
        <p:spPr/>
      </p:sp>
      <p:sp>
        <p:nvSpPr>
          <p:cNvPr id="3" name="Jegyzetek helye 2">
            <a:extLst>
              <a:ext uri="{FF2B5EF4-FFF2-40B4-BE49-F238E27FC236}">
                <a16:creationId xmlns:a16="http://schemas.microsoft.com/office/drawing/2014/main" id="{54FE3322-E896-8CA8-22A1-33C0E81B4899}"/>
              </a:ext>
            </a:extLst>
          </p:cNvPr>
          <p:cNvSpPr>
            <a:spLocks noGrp="1"/>
          </p:cNvSpPr>
          <p:nvPr>
            <p:ph type="body" idx="1"/>
          </p:nvPr>
        </p:nvSpPr>
        <p:spPr/>
        <p:txBody>
          <a:bodyPr/>
          <a:lstStyle/>
          <a:p>
            <a:endParaRPr lang="hu-HU" dirty="0"/>
          </a:p>
        </p:txBody>
      </p:sp>
      <p:sp>
        <p:nvSpPr>
          <p:cNvPr id="4" name="Dia számának helye 3">
            <a:extLst>
              <a:ext uri="{FF2B5EF4-FFF2-40B4-BE49-F238E27FC236}">
                <a16:creationId xmlns:a16="http://schemas.microsoft.com/office/drawing/2014/main" id="{BA36F638-1E82-EAD6-B054-8C24A50F0EFA}"/>
              </a:ext>
            </a:extLst>
          </p:cNvPr>
          <p:cNvSpPr>
            <a:spLocks noGrp="1"/>
          </p:cNvSpPr>
          <p:nvPr>
            <p:ph type="sldNum" sz="quarter" idx="5"/>
          </p:nvPr>
        </p:nvSpPr>
        <p:spPr/>
        <p:txBody>
          <a:bodyPr/>
          <a:lstStyle/>
          <a:p>
            <a:pPr>
              <a:defRPr/>
            </a:pPr>
            <a:fld id="{3028B50E-761F-43FE-B6B8-CE2C9E184388}" type="slidenum">
              <a:rPr lang="en-US" smtClean="0"/>
              <a:pPr>
                <a:defRPr/>
              </a:pPr>
              <a:t>11</a:t>
            </a:fld>
            <a:endParaRPr lang="en-US"/>
          </a:p>
        </p:txBody>
      </p:sp>
    </p:spTree>
    <p:extLst>
      <p:ext uri="{BB962C8B-B14F-4D97-AF65-F5344CB8AC3E}">
        <p14:creationId xmlns:p14="http://schemas.microsoft.com/office/powerpoint/2010/main" val="102372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A7913-3198-B10F-BE63-ED8D965E6D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2C3C68-B203-C2BE-8D15-BB78BD7B97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6FA281-AF69-DEB7-C98B-79FABD3CE0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657D15-0327-2EDB-128C-16D68B40564B}"/>
              </a:ext>
            </a:extLst>
          </p:cNvPr>
          <p:cNvSpPr>
            <a:spLocks noGrp="1"/>
          </p:cNvSpPr>
          <p:nvPr>
            <p:ph type="sldNum" sz="quarter" idx="5"/>
          </p:nvPr>
        </p:nvSpPr>
        <p:spPr/>
        <p:txBody>
          <a:bodyPr/>
          <a:lstStyle/>
          <a:p>
            <a:pPr>
              <a:defRPr/>
            </a:pPr>
            <a:fld id="{3028B50E-761F-43FE-B6B8-CE2C9E184388}" type="slidenum">
              <a:rPr lang="en-US" smtClean="0"/>
              <a:pPr>
                <a:defRPr/>
              </a:pPr>
              <a:t>12</a:t>
            </a:fld>
            <a:endParaRPr lang="en-US"/>
          </a:p>
        </p:txBody>
      </p:sp>
    </p:spTree>
    <p:extLst>
      <p:ext uri="{BB962C8B-B14F-4D97-AF65-F5344CB8AC3E}">
        <p14:creationId xmlns:p14="http://schemas.microsoft.com/office/powerpoint/2010/main" val="42547648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9"/>
          <p:cNvSpPr>
            <a:spLocks noChangeArrowheads="1"/>
          </p:cNvSpPr>
          <p:nvPr userDrawn="1"/>
        </p:nvSpPr>
        <p:spPr bwMode="auto">
          <a:xfrm>
            <a:off x="0" y="1166813"/>
            <a:ext cx="2895600" cy="425450"/>
          </a:xfrm>
          <a:prstGeom prst="rect">
            <a:avLst/>
          </a:prstGeom>
          <a:solidFill>
            <a:srgbClr val="99CC00"/>
          </a:solidFill>
          <a:ln>
            <a:noFill/>
          </a:ln>
          <a:effec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endParaRPr lang="en-US" altLang="en-US"/>
          </a:p>
        </p:txBody>
      </p:sp>
      <p:sp>
        <p:nvSpPr>
          <p:cNvPr id="9" name="Rectangle 8"/>
          <p:cNvSpPr>
            <a:spLocks noChangeArrowheads="1"/>
          </p:cNvSpPr>
          <p:nvPr userDrawn="1"/>
        </p:nvSpPr>
        <p:spPr bwMode="auto">
          <a:xfrm>
            <a:off x="2895600" y="542925"/>
            <a:ext cx="6248400" cy="628650"/>
          </a:xfrm>
          <a:prstGeom prst="rect">
            <a:avLst/>
          </a:prstGeom>
          <a:solidFill>
            <a:srgbClr val="015699"/>
          </a:solidFill>
          <a:ln>
            <a:noFill/>
          </a:ln>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endParaRPr lang="en-US" altLang="en-US">
              <a:solidFill>
                <a:srgbClr val="FFFFFF"/>
              </a:solidFill>
              <a:latin typeface="Calibri" pitchFamily="34" charset="0"/>
            </a:endParaRPr>
          </a:p>
        </p:txBody>
      </p:sp>
      <p:sp>
        <p:nvSpPr>
          <p:cNvPr id="10" name="Text Box 14"/>
          <p:cNvSpPr txBox="1">
            <a:spLocks noChangeArrowheads="1"/>
          </p:cNvSpPr>
          <p:nvPr userDrawn="1"/>
        </p:nvSpPr>
        <p:spPr bwMode="auto">
          <a:xfrm>
            <a:off x="0" y="6659563"/>
            <a:ext cx="1524000" cy="200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defRPr/>
            </a:pPr>
            <a:r>
              <a:rPr lang="en-US" altLang="en-US" sz="700">
                <a:latin typeface="Calibri" pitchFamily="34" charset="0"/>
              </a:rPr>
              <a:t>© 2025 PosyGlobal</a:t>
            </a:r>
            <a:endParaRPr lang="en-US" altLang="en-US" sz="700" dirty="0">
              <a:latin typeface="Calibri" pitchFamily="34" charset="0"/>
            </a:endParaRPr>
          </a:p>
        </p:txBody>
      </p:sp>
      <p:sp>
        <p:nvSpPr>
          <p:cNvPr id="12" name="Text Box 16"/>
          <p:cNvSpPr txBox="1">
            <a:spLocks noChangeArrowheads="1"/>
          </p:cNvSpPr>
          <p:nvPr userDrawn="1"/>
        </p:nvSpPr>
        <p:spPr bwMode="auto">
          <a:xfrm>
            <a:off x="2780865" y="747229"/>
            <a:ext cx="4000935" cy="3459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lnSpc>
                <a:spcPct val="50000"/>
              </a:lnSpc>
              <a:spcBef>
                <a:spcPct val="50000"/>
              </a:spcBef>
              <a:defRPr/>
            </a:pPr>
            <a:r>
              <a:rPr lang="en-US" altLang="en-US" sz="2800" b="1" dirty="0">
                <a:solidFill>
                  <a:schemeClr val="bg1"/>
                </a:solidFill>
                <a:latin typeface="Candara" panose="020E0502030303020204" pitchFamily="34" charset="0"/>
              </a:rPr>
              <a:t>NBS 101 for Journalists</a:t>
            </a:r>
            <a:endParaRPr lang="he-IL" altLang="en-US" sz="2800" b="1" dirty="0">
              <a:solidFill>
                <a:schemeClr val="bg1"/>
              </a:solidFill>
              <a:latin typeface="Candara" panose="020E0502030303020204" pitchFamily="34" charset="0"/>
            </a:endParaRPr>
          </a:p>
        </p:txBody>
      </p:sp>
      <p:sp>
        <p:nvSpPr>
          <p:cNvPr id="4098" name="Rectangle 2"/>
          <p:cNvSpPr>
            <a:spLocks noGrp="1" noChangeArrowheads="1"/>
          </p:cNvSpPr>
          <p:nvPr>
            <p:ph type="ctrTitle" hasCustomPrompt="1"/>
          </p:nvPr>
        </p:nvSpPr>
        <p:spPr>
          <a:xfrm>
            <a:off x="533400" y="2464071"/>
            <a:ext cx="8382000" cy="2412729"/>
          </a:xfrm>
        </p:spPr>
        <p:txBody>
          <a:bodyPr/>
          <a:lstStyle>
            <a:lvl1pPr>
              <a:defRPr sz="2800" b="1">
                <a:solidFill>
                  <a:schemeClr val="tx1"/>
                </a:solidFill>
                <a:latin typeface="Candara" panose="020E0502030303020204" pitchFamily="34" charset="0"/>
              </a:defRPr>
            </a:lvl1pPr>
          </a:lstStyle>
          <a:p>
            <a:pPr lvl="0"/>
            <a:r>
              <a:rPr lang="en-US" sz="2800" noProof="0" dirty="0">
                <a:effectLst/>
                <a:latin typeface="Calibri" panose="020F0502020204030204" pitchFamily="34" charset="0"/>
                <a:ea typeface="Calibri" panose="020F0502020204030204" pitchFamily="34" charset="0"/>
                <a:cs typeface="Arial" panose="020B0604020202020204" pitchFamily="34" charset="0"/>
              </a:rPr>
              <a:t>Building a two way street for NBS Education</a:t>
            </a:r>
            <a:br>
              <a:rPr lang="en-US" noProof="0" dirty="0"/>
            </a:br>
            <a:br>
              <a:rPr lang="en-US" noProof="0" dirty="0"/>
            </a:br>
            <a:r>
              <a:rPr lang="en-US" noProof="0" dirty="0"/>
              <a:t>Phyllis B. Posy </a:t>
            </a:r>
            <a:br>
              <a:rPr lang="en-US" noProof="0" dirty="0"/>
            </a:br>
            <a:r>
              <a:rPr lang="en-US" noProof="0" dirty="0"/>
              <a:t>President, </a:t>
            </a:r>
            <a:r>
              <a:rPr lang="en-US" noProof="0" dirty="0" err="1"/>
              <a:t>PosyGlobal</a:t>
            </a:r>
            <a:endParaRPr lang="en-US" noProof="0" dirty="0"/>
          </a:p>
        </p:txBody>
      </p:sp>
      <p:sp>
        <p:nvSpPr>
          <p:cNvPr id="4099" name="Rectangle 3"/>
          <p:cNvSpPr>
            <a:spLocks noGrp="1" noChangeArrowheads="1"/>
          </p:cNvSpPr>
          <p:nvPr>
            <p:ph type="subTitle" idx="1"/>
          </p:nvPr>
        </p:nvSpPr>
        <p:spPr>
          <a:xfrm>
            <a:off x="533400" y="4876800"/>
            <a:ext cx="7620000" cy="990600"/>
          </a:xfrm>
        </p:spPr>
        <p:txBody>
          <a:bodyPr/>
          <a:lstStyle>
            <a:lvl1pPr marL="0" indent="0" algn="r">
              <a:buFont typeface="Wingdings" pitchFamily="2" charset="2"/>
              <a:buNone/>
              <a:defRPr sz="2800" b="1">
                <a:solidFill>
                  <a:srgbClr val="99CC00"/>
                </a:solidFill>
                <a:latin typeface="Candara" panose="020E0502030303020204" pitchFamily="34" charset="0"/>
              </a:defRPr>
            </a:lvl1pPr>
          </a:lstStyle>
          <a:p>
            <a:pPr lvl="0"/>
            <a:endParaRPr lang="en-US" noProof="0" dirty="0"/>
          </a:p>
        </p:txBody>
      </p:sp>
      <p:pic>
        <p:nvPicPr>
          <p:cNvPr id="3" name="Picture 2" descr="A blue and green logo">
            <a:extLst>
              <a:ext uri="{FF2B5EF4-FFF2-40B4-BE49-F238E27FC236}">
                <a16:creationId xmlns:a16="http://schemas.microsoft.com/office/drawing/2014/main" id="{7C48EF5A-6D77-620F-DF20-3474059F4B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95005"/>
            <a:ext cx="2895601" cy="83393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AEA85D87-F290-40F3-A81F-B5B446130A64}" type="slidenum">
              <a:rPr lang="en-US"/>
              <a:pPr>
                <a:defRPr/>
              </a:pPr>
              <a:t>‹#›</a:t>
            </a:fld>
            <a:endParaRPr lang="en-US"/>
          </a:p>
        </p:txBody>
      </p:sp>
      <p:pic>
        <p:nvPicPr>
          <p:cNvPr id="5" name="Kép 4" descr="A képen Grafika, Grafikus tervezés, Betűtípus, képernyőkép látható&#10;&#10;Előfordulhat, hogy az AI által létrehozott tartalom helytelen.">
            <a:extLst>
              <a:ext uri="{FF2B5EF4-FFF2-40B4-BE49-F238E27FC236}">
                <a16:creationId xmlns:a16="http://schemas.microsoft.com/office/drawing/2014/main" id="{B9E2CD5D-B4ED-309F-2605-EE638B205E0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6" y="5523571"/>
            <a:ext cx="2286000" cy="1143929"/>
          </a:xfrm>
          <a:prstGeom prst="rect">
            <a:avLst/>
          </a:prstGeom>
        </p:spPr>
      </p:pic>
      <p:pic>
        <p:nvPicPr>
          <p:cNvPr id="6" name="Grafik 40" descr="A képen Grafika, Betűtípus, embléma, Grafikus tervezés látható&#10;&#10;Előfordulhat, hogy az AI által létrehozott tartalom helytelen.">
            <a:extLst>
              <a:ext uri="{FF2B5EF4-FFF2-40B4-BE49-F238E27FC236}">
                <a16:creationId xmlns:a16="http://schemas.microsoft.com/office/drawing/2014/main" id="{93E47015-E474-3A96-595B-50226A86AB4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77728" y="5730154"/>
            <a:ext cx="2275222" cy="674687"/>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85725"/>
            <a:ext cx="2038350" cy="63912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6250" y="85725"/>
            <a:ext cx="5962650" cy="63912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FB8ED92D-18CB-4712-A00D-4635394B904C}" type="slidenum">
              <a:rPr lang="en-US"/>
              <a:pPr>
                <a:defRPr/>
              </a:pPr>
              <a:t>‹#›</a:t>
            </a:fld>
            <a:endParaRPr lang="en-US"/>
          </a:p>
        </p:txBody>
      </p:sp>
      <p:pic>
        <p:nvPicPr>
          <p:cNvPr id="5" name="Kép 4" descr="A képen Grafika, Grafikus tervezés, Betűtípus, képernyőkép látható&#10;&#10;Előfordulhat, hogy az AI által létrehozott tartalom helytelen.">
            <a:extLst>
              <a:ext uri="{FF2B5EF4-FFF2-40B4-BE49-F238E27FC236}">
                <a16:creationId xmlns:a16="http://schemas.microsoft.com/office/drawing/2014/main" id="{D5968B7E-56EB-0C29-81C9-00C2E6216C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6" y="5523571"/>
            <a:ext cx="2286000" cy="1143929"/>
          </a:xfrm>
          <a:prstGeom prst="rect">
            <a:avLst/>
          </a:prstGeom>
        </p:spPr>
      </p:pic>
      <p:pic>
        <p:nvPicPr>
          <p:cNvPr id="6" name="Grafik 40" descr="A képen Grafika, Betűtípus, embléma, Grafikus tervezés látható&#10;&#10;Előfordulhat, hogy az AI által létrehozott tartalom helytelen.">
            <a:extLst>
              <a:ext uri="{FF2B5EF4-FFF2-40B4-BE49-F238E27FC236}">
                <a16:creationId xmlns:a16="http://schemas.microsoft.com/office/drawing/2014/main" id="{BC49DC31-26F4-B101-91E4-34FA6F48693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77728" y="5730154"/>
            <a:ext cx="2275222" cy="674687"/>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hasCustomPrompt="1"/>
          </p:nvPr>
        </p:nvSpPr>
        <p:spPr/>
        <p:txBody>
          <a:bodyPr/>
          <a:lstStyle>
            <a:lvl1pPr marL="342900" marR="0" indent="-342900" algn="l" defTabSz="914400" rtl="0" eaLnBrk="0" fontAlgn="base" latinLnBrk="0" hangingPunct="0">
              <a:lnSpc>
                <a:spcPct val="120000"/>
              </a:lnSpc>
              <a:spcBef>
                <a:spcPct val="20000"/>
              </a:spcBef>
              <a:spcAft>
                <a:spcPct val="0"/>
              </a:spcAft>
              <a:buClr>
                <a:srgbClr val="015699"/>
              </a:buClr>
              <a:buSzTx/>
              <a:buFontTx/>
              <a:buBlip>
                <a:blip r:embed="rId2"/>
              </a:buBlip>
              <a:tabLst/>
              <a:defRPr>
                <a:latin typeface="Candara" panose="020E0502030303020204" pitchFamily="34" charset="0"/>
              </a:defRPr>
            </a:lvl1pPr>
            <a:lvl2pPr marL="742950" marR="0" indent="-285750" algn="l" defTabSz="914400" rtl="0" eaLnBrk="0" fontAlgn="base" latinLnBrk="0" hangingPunct="0">
              <a:lnSpc>
                <a:spcPct val="120000"/>
              </a:lnSpc>
              <a:spcBef>
                <a:spcPct val="20000"/>
              </a:spcBef>
              <a:spcAft>
                <a:spcPct val="0"/>
              </a:spcAft>
              <a:buClr>
                <a:srgbClr val="015699"/>
              </a:buClr>
              <a:buSzTx/>
              <a:buFontTx/>
              <a:buBlip>
                <a:blip r:embed="rId2"/>
              </a:buBlip>
              <a:tabLst/>
              <a:defRPr>
                <a:latin typeface="Candara" panose="020E0502030303020204" pitchFamily="34" charset="0"/>
              </a:defRPr>
            </a:lvl2pPr>
            <a:lvl3pPr marL="1143000" marR="0" indent="-228600" algn="l" defTabSz="914400" rtl="0" eaLnBrk="0" fontAlgn="base" latinLnBrk="0" hangingPunct="0">
              <a:lnSpc>
                <a:spcPct val="120000"/>
              </a:lnSpc>
              <a:spcBef>
                <a:spcPct val="20000"/>
              </a:spcBef>
              <a:spcAft>
                <a:spcPct val="0"/>
              </a:spcAft>
              <a:buClr>
                <a:srgbClr val="009E47"/>
              </a:buClr>
              <a:buSzTx/>
              <a:buFont typeface="Wingdings" pitchFamily="2" charset="2"/>
              <a:buChar char="§"/>
              <a:tabLst/>
              <a:defRPr>
                <a:latin typeface="Candara" panose="020E0502030303020204" pitchFamily="34" charset="0"/>
              </a:defRPr>
            </a:lvl3pPr>
            <a:lvl4pPr marL="1600200" marR="0" indent="-228600" algn="l" defTabSz="914400" rtl="0" eaLnBrk="0" fontAlgn="base" latinLnBrk="0" hangingPunct="0">
              <a:lnSpc>
                <a:spcPct val="120000"/>
              </a:lnSpc>
              <a:spcBef>
                <a:spcPct val="20000"/>
              </a:spcBef>
              <a:spcAft>
                <a:spcPct val="0"/>
              </a:spcAft>
              <a:buClr>
                <a:srgbClr val="009E47"/>
              </a:buClr>
              <a:buSzTx/>
              <a:buFont typeface="Wingdings" pitchFamily="2" charset="2"/>
              <a:buChar char="§"/>
              <a:tabLst/>
              <a:defRPr>
                <a:latin typeface="Candara" panose="020E0502030303020204" pitchFamily="34" charset="0"/>
              </a:defRPr>
            </a:lvl4pPr>
            <a:lvl5pPr marL="2057400" marR="0" indent="-228600" algn="l" defTabSz="914400" rtl="0" eaLnBrk="0" fontAlgn="base" latinLnBrk="0" hangingPunct="0">
              <a:lnSpc>
                <a:spcPct val="120000"/>
              </a:lnSpc>
              <a:spcBef>
                <a:spcPct val="20000"/>
              </a:spcBef>
              <a:spcAft>
                <a:spcPct val="0"/>
              </a:spcAft>
              <a:buClr>
                <a:srgbClr val="009E47"/>
              </a:buClr>
              <a:buSzTx/>
              <a:buFont typeface="Wingdings" pitchFamily="2" charset="2"/>
              <a:buChar char="§"/>
              <a:tabLst/>
              <a:defRPr>
                <a:latin typeface="Candara" panose="020E0502030303020204" pitchFamily="34" charset="0"/>
              </a:defRPr>
            </a:lvl5pPr>
          </a:lstStyle>
          <a:p>
            <a:pPr marL="342900" marR="0" lvl="0" indent="-342900" algn="l" defTabSz="914400" rtl="0" eaLnBrk="0" fontAlgn="base" latinLnBrk="0" hangingPunct="0">
              <a:lnSpc>
                <a:spcPct val="120000"/>
              </a:lnSpc>
              <a:spcBef>
                <a:spcPct val="20000"/>
              </a:spcBef>
              <a:spcAft>
                <a:spcPct val="0"/>
              </a:spcAft>
              <a:buClr>
                <a:srgbClr val="015699"/>
              </a:buClr>
              <a:buSzTx/>
              <a:buFontTx/>
              <a:buBlip>
                <a:blip r:embed="rId2"/>
              </a:buBlip>
              <a:tabLst/>
              <a:defRPr/>
            </a:pPr>
            <a:r>
              <a:rPr kumimoji="0" lang="he-IL" altLang="en-US" sz="2000" b="0" i="0" u="none" strike="noStrike" kern="0" cap="none" spc="0" normalizeH="0" baseline="0" noProof="0" dirty="0">
                <a:ln>
                  <a:noFill/>
                </a:ln>
                <a:solidFill>
                  <a:srgbClr val="000000"/>
                </a:solidFill>
                <a:effectLst/>
                <a:uLnTx/>
                <a:uFillTx/>
                <a:latin typeface="Candara" panose="020E0502030303020204" pitchFamily="34" charset="0"/>
                <a:ea typeface="+mn-ea"/>
                <a:cs typeface="+mn-cs"/>
              </a:rPr>
              <a:t>לחץ כדי לערוך סגנונות טקסט של תבנית בסיס</a:t>
            </a:r>
            <a:endParaRPr kumimoji="0" lang="en-US" altLang="en-US" sz="2000" b="0"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a:p>
            <a:pPr marL="742950" marR="0" lvl="1" indent="-285750" algn="l" defTabSz="914400" rtl="0" eaLnBrk="0" fontAlgn="base" latinLnBrk="0" hangingPunct="0">
              <a:lnSpc>
                <a:spcPct val="120000"/>
              </a:lnSpc>
              <a:spcBef>
                <a:spcPct val="20000"/>
              </a:spcBef>
              <a:spcAft>
                <a:spcPct val="0"/>
              </a:spcAft>
              <a:buClr>
                <a:srgbClr val="015699"/>
              </a:buClr>
              <a:buSzTx/>
              <a:buFontTx/>
              <a:buBlip>
                <a:blip r:embed="rId2"/>
              </a:buBlip>
              <a:tabLst/>
              <a:defRPr/>
            </a:pPr>
            <a:r>
              <a:rPr kumimoji="0" lang="he-IL" altLang="en-US" sz="1800" b="0" i="0" u="none" strike="noStrike" kern="0" cap="none" spc="0" normalizeH="0" baseline="0" noProof="0" dirty="0">
                <a:ln>
                  <a:noFill/>
                </a:ln>
                <a:solidFill>
                  <a:srgbClr val="000000"/>
                </a:solidFill>
                <a:effectLst/>
                <a:uLnTx/>
                <a:uFillTx/>
                <a:latin typeface="Candara" panose="020E0502030303020204" pitchFamily="34" charset="0"/>
                <a:cs typeface="Arial" pitchFamily="34" charset="0"/>
              </a:rPr>
              <a:t>רמה שנייה</a:t>
            </a:r>
            <a:endParaRPr kumimoji="0" lang="en-US" altLang="en-US" sz="1800" b="0" i="0" u="none" strike="noStrike" kern="0" cap="none" spc="0" normalizeH="0" baseline="0" noProof="0" dirty="0">
              <a:ln>
                <a:noFill/>
              </a:ln>
              <a:solidFill>
                <a:srgbClr val="000000"/>
              </a:solidFill>
              <a:effectLst/>
              <a:uLnTx/>
              <a:uFillTx/>
              <a:latin typeface="Candara" panose="020E0502030303020204" pitchFamily="34" charset="0"/>
              <a:cs typeface="Arial" pitchFamily="34" charset="0"/>
            </a:endParaRPr>
          </a:p>
          <a:p>
            <a:pPr marL="1143000" marR="0" lvl="2" indent="-228600" algn="l" defTabSz="914400" rtl="0" eaLnBrk="0" fontAlgn="base" latinLnBrk="0" hangingPunct="0">
              <a:lnSpc>
                <a:spcPct val="120000"/>
              </a:lnSpc>
              <a:spcBef>
                <a:spcPct val="20000"/>
              </a:spcBef>
              <a:spcAft>
                <a:spcPct val="0"/>
              </a:spcAft>
              <a:buClr>
                <a:srgbClr val="009E47"/>
              </a:buClr>
              <a:buSzTx/>
              <a:buFont typeface="Wingdings" pitchFamily="2" charset="2"/>
              <a:buChar char="§"/>
              <a:tabLst/>
              <a:defRPr/>
            </a:pPr>
            <a:r>
              <a:rPr kumimoji="0" lang="he-IL" altLang="en-US" sz="1600" b="0" i="0" u="none" strike="noStrike" kern="0" cap="none" spc="0" normalizeH="0" baseline="0" noProof="0" dirty="0">
                <a:ln>
                  <a:noFill/>
                </a:ln>
                <a:solidFill>
                  <a:srgbClr val="000000"/>
                </a:solidFill>
                <a:effectLst/>
                <a:uLnTx/>
                <a:uFillTx/>
                <a:latin typeface="Candara" panose="020E0502030303020204" pitchFamily="34" charset="0"/>
                <a:cs typeface="Arial" pitchFamily="34" charset="0"/>
              </a:rPr>
              <a:t>רמה שלישית</a:t>
            </a:r>
            <a:endParaRPr kumimoji="0" lang="en-US" altLang="en-US" sz="1600" b="0" i="0" u="none" strike="noStrike" kern="0" cap="none" spc="0" normalizeH="0" baseline="0" noProof="0" dirty="0">
              <a:ln>
                <a:noFill/>
              </a:ln>
              <a:solidFill>
                <a:srgbClr val="000000"/>
              </a:solidFill>
              <a:effectLst/>
              <a:uLnTx/>
              <a:uFillTx/>
              <a:latin typeface="Candara" panose="020E0502030303020204" pitchFamily="34" charset="0"/>
              <a:cs typeface="Arial" pitchFamily="34" charset="0"/>
            </a:endParaRPr>
          </a:p>
          <a:p>
            <a:pPr marL="1600200" marR="0" lvl="3" indent="-228600" algn="l" defTabSz="914400" rtl="0" eaLnBrk="0" fontAlgn="base" latinLnBrk="0" hangingPunct="0">
              <a:lnSpc>
                <a:spcPct val="120000"/>
              </a:lnSpc>
              <a:spcBef>
                <a:spcPct val="20000"/>
              </a:spcBef>
              <a:spcAft>
                <a:spcPct val="0"/>
              </a:spcAft>
              <a:buClr>
                <a:srgbClr val="009E47"/>
              </a:buClr>
              <a:buSzTx/>
              <a:buFont typeface="Wingdings" pitchFamily="2" charset="2"/>
              <a:buChar char="§"/>
              <a:tabLst/>
              <a:defRPr/>
            </a:pPr>
            <a:r>
              <a:rPr kumimoji="0" lang="he-IL" altLang="en-US" sz="1400" b="0" i="0" u="none" strike="noStrike" kern="0" cap="none" spc="0" normalizeH="0" baseline="0" noProof="0" dirty="0">
                <a:ln>
                  <a:noFill/>
                </a:ln>
                <a:solidFill>
                  <a:srgbClr val="000000"/>
                </a:solidFill>
                <a:effectLst/>
                <a:uLnTx/>
                <a:uFillTx/>
                <a:latin typeface="Candara" panose="020E0502030303020204" pitchFamily="34" charset="0"/>
                <a:cs typeface="Arial" pitchFamily="34" charset="0"/>
              </a:rPr>
              <a:t>רמה רביעית</a:t>
            </a:r>
            <a:endParaRPr kumimoji="0" lang="en-US" altLang="en-US" sz="1400" b="0" i="0" u="none" strike="noStrike" kern="0" cap="none" spc="0" normalizeH="0" baseline="0" noProof="0" dirty="0">
              <a:ln>
                <a:noFill/>
              </a:ln>
              <a:solidFill>
                <a:srgbClr val="000000"/>
              </a:solidFill>
              <a:effectLst/>
              <a:uLnTx/>
              <a:uFillTx/>
              <a:latin typeface="Candara" panose="020E0502030303020204" pitchFamily="34" charset="0"/>
              <a:cs typeface="Arial" pitchFamily="34" charset="0"/>
            </a:endParaRPr>
          </a:p>
          <a:p>
            <a:pPr marL="2057400" marR="0" lvl="4" indent="-228600" algn="l" defTabSz="914400" rtl="0" eaLnBrk="0" fontAlgn="base" latinLnBrk="0" hangingPunct="0">
              <a:lnSpc>
                <a:spcPct val="120000"/>
              </a:lnSpc>
              <a:spcBef>
                <a:spcPct val="20000"/>
              </a:spcBef>
              <a:spcAft>
                <a:spcPct val="0"/>
              </a:spcAft>
              <a:buClr>
                <a:srgbClr val="009E47"/>
              </a:buClr>
              <a:buSzTx/>
              <a:buFont typeface="Wingdings" pitchFamily="2" charset="2"/>
              <a:buChar char="§"/>
              <a:tabLst/>
              <a:defRPr/>
            </a:pPr>
            <a:r>
              <a:rPr kumimoji="0" lang="he-IL" altLang="en-US" sz="1400" b="0" i="0" u="none" strike="noStrike" kern="0" cap="none" spc="0" normalizeH="0" baseline="0" noProof="0" dirty="0">
                <a:ln>
                  <a:noFill/>
                </a:ln>
                <a:solidFill>
                  <a:srgbClr val="000000"/>
                </a:solidFill>
                <a:effectLst/>
                <a:uLnTx/>
                <a:uFillTx/>
                <a:latin typeface="Candara" panose="020E0502030303020204" pitchFamily="34" charset="0"/>
                <a:cs typeface="Arial" pitchFamily="34" charset="0"/>
              </a:rPr>
              <a:t>רמה חמישי</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3B7EE99F-B053-469C-BC63-68AE08C9AF17}" type="slidenum">
              <a:rPr lang="en-US"/>
              <a:pPr>
                <a:defRPr/>
              </a:pPr>
              <a:t>‹#›</a:t>
            </a:fld>
            <a:endParaRPr lang="en-US"/>
          </a:p>
        </p:txBody>
      </p:sp>
      <p:pic>
        <p:nvPicPr>
          <p:cNvPr id="14" name="Kép 13" descr="A képen szöveg, Betűtípus, Grafika, embléma látható&#10;&#10;Előfordulhat, hogy az AI által létrehozott tartalom helytelen.">
            <a:extLst>
              <a:ext uri="{FF2B5EF4-FFF2-40B4-BE49-F238E27FC236}">
                <a16:creationId xmlns:a16="http://schemas.microsoft.com/office/drawing/2014/main" id="{98019FD3-2785-9435-4447-8007351290B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781800" y="6476832"/>
            <a:ext cx="762000" cy="381168"/>
          </a:xfrm>
          <a:prstGeom prst="rect">
            <a:avLst/>
          </a:prstGeom>
        </p:spPr>
      </p:pic>
      <p:pic>
        <p:nvPicPr>
          <p:cNvPr id="16" name="Kép 15" descr="A képen szöveg, Betűtípus, Grafika, szimbólum látható&#10;&#10;Előfordulhat, hogy az AI által létrehozott tartalom helytelen.">
            <a:extLst>
              <a:ext uri="{FF2B5EF4-FFF2-40B4-BE49-F238E27FC236}">
                <a16:creationId xmlns:a16="http://schemas.microsoft.com/office/drawing/2014/main" id="{8AADBC40-9160-BC42-A958-0D38AC39553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614988" y="6477000"/>
            <a:ext cx="1014412" cy="375419"/>
          </a:xfrm>
          <a:prstGeom prst="rect">
            <a:avLst/>
          </a:prstGeom>
        </p:spPr>
      </p:pic>
      <p:pic>
        <p:nvPicPr>
          <p:cNvPr id="6" name="Kép 5">
            <a:extLst>
              <a:ext uri="{FF2B5EF4-FFF2-40B4-BE49-F238E27FC236}">
                <a16:creationId xmlns:a16="http://schemas.microsoft.com/office/drawing/2014/main" id="{8BACDE50-9C98-BF6D-65FE-52E265CCF3F3}"/>
              </a:ext>
            </a:extLst>
          </p:cNvPr>
          <p:cNvPicPr>
            <a:picLocks noChangeAspect="1"/>
          </p:cNvPicPr>
          <p:nvPr userDrawn="1"/>
        </p:nvPicPr>
        <p:blipFill>
          <a:blip r:embed="rId5" cstate="print">
            <a:biLevel thresh="25000"/>
            <a:extLst>
              <a:ext uri="{28A0092B-C50C-407E-A947-70E740481C1C}">
                <a14:useLocalDpi xmlns:a14="http://schemas.microsoft.com/office/drawing/2010/main" val="0"/>
              </a:ext>
            </a:extLst>
          </a:blip>
          <a:stretch>
            <a:fillRect/>
          </a:stretch>
        </p:blipFill>
        <p:spPr>
          <a:xfrm>
            <a:off x="7636934" y="6531667"/>
            <a:ext cx="609600" cy="240608"/>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7DD6A1C5-0378-4874-828C-A4B4BEED7BC3}" type="slidenum">
              <a:rPr lang="en-US"/>
              <a:pPr>
                <a:defRPr/>
              </a:pPr>
              <a:t>‹#›</a:t>
            </a:fld>
            <a:endParaRPr lang="en-US"/>
          </a:p>
        </p:txBody>
      </p:sp>
      <p:pic>
        <p:nvPicPr>
          <p:cNvPr id="7" name="Kép 6" descr="A képen Grafika, Grafikus tervezés, Betűtípus, képernyőkép látható&#10;&#10;Előfordulhat, hogy az AI által létrehozott tartalom helytelen.">
            <a:extLst>
              <a:ext uri="{FF2B5EF4-FFF2-40B4-BE49-F238E27FC236}">
                <a16:creationId xmlns:a16="http://schemas.microsoft.com/office/drawing/2014/main" id="{088E9821-0CBF-3722-4DD2-4245F912679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6" y="5523571"/>
            <a:ext cx="2286000" cy="1143929"/>
          </a:xfrm>
          <a:prstGeom prst="rect">
            <a:avLst/>
          </a:prstGeom>
        </p:spPr>
      </p:pic>
      <p:pic>
        <p:nvPicPr>
          <p:cNvPr id="8" name="Grafik 40" descr="A képen Grafika, Betűtípus, embléma, Grafikus tervezés látható&#10;&#10;Előfordulhat, hogy az AI által létrehozott tartalom helytelen.">
            <a:extLst>
              <a:ext uri="{FF2B5EF4-FFF2-40B4-BE49-F238E27FC236}">
                <a16:creationId xmlns:a16="http://schemas.microsoft.com/office/drawing/2014/main" id="{73BBA74A-198B-678A-962F-236B079EFF7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77728" y="5730154"/>
            <a:ext cx="2275222" cy="674687"/>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6250" y="838200"/>
            <a:ext cx="40005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838200"/>
            <a:ext cx="40005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C9A1223C-1A94-4AB2-BC69-8EDB789EDBDB}" type="slidenum">
              <a:rPr lang="en-US"/>
              <a:pPr>
                <a:defRPr/>
              </a:pPr>
              <a:t>‹#›</a:t>
            </a:fld>
            <a:endParaRPr lang="en-US"/>
          </a:p>
        </p:txBody>
      </p:sp>
      <p:pic>
        <p:nvPicPr>
          <p:cNvPr id="6" name="Kép 5" descr="A képen Grafika, Grafikus tervezés, Betűtípus, képernyőkép látható&#10;&#10;Előfordulhat, hogy az AI által létrehozott tartalom helytelen.">
            <a:extLst>
              <a:ext uri="{FF2B5EF4-FFF2-40B4-BE49-F238E27FC236}">
                <a16:creationId xmlns:a16="http://schemas.microsoft.com/office/drawing/2014/main" id="{28B9D9D8-D360-2270-54C1-63D77BABFD8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6" y="5523571"/>
            <a:ext cx="2286000" cy="1143929"/>
          </a:xfrm>
          <a:prstGeom prst="rect">
            <a:avLst/>
          </a:prstGeom>
        </p:spPr>
      </p:pic>
      <p:pic>
        <p:nvPicPr>
          <p:cNvPr id="7" name="Grafik 40" descr="A képen Grafika, Betűtípus, embléma, Grafikus tervezés látható&#10;&#10;Előfordulhat, hogy az AI által létrehozott tartalom helytelen.">
            <a:extLst>
              <a:ext uri="{FF2B5EF4-FFF2-40B4-BE49-F238E27FC236}">
                <a16:creationId xmlns:a16="http://schemas.microsoft.com/office/drawing/2014/main" id="{9431F0FD-0A4B-FA97-AD4D-FDE90D3F942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77728" y="5730154"/>
            <a:ext cx="2275222" cy="67468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A03A8433-1DEA-409A-9E69-CD6DC446A8F5}" type="slidenum">
              <a:rPr lang="en-US"/>
              <a:pPr>
                <a:defRPr/>
              </a:pPr>
              <a:t>‹#›</a:t>
            </a:fld>
            <a:endParaRPr lang="en-US"/>
          </a:p>
        </p:txBody>
      </p:sp>
      <p:pic>
        <p:nvPicPr>
          <p:cNvPr id="10" name="Kép 9" descr="A képen Grafika, Grafikus tervezés, Betűtípus, képernyőkép látható&#10;&#10;Előfordulhat, hogy az AI által létrehozott tartalom helytelen.">
            <a:extLst>
              <a:ext uri="{FF2B5EF4-FFF2-40B4-BE49-F238E27FC236}">
                <a16:creationId xmlns:a16="http://schemas.microsoft.com/office/drawing/2014/main" id="{BBC2FDDE-89D1-5917-7A04-8FAF8F34E87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6" y="5523571"/>
            <a:ext cx="2286000" cy="1143929"/>
          </a:xfrm>
          <a:prstGeom prst="rect">
            <a:avLst/>
          </a:prstGeom>
        </p:spPr>
      </p:pic>
      <p:pic>
        <p:nvPicPr>
          <p:cNvPr id="11" name="Grafik 40" descr="A képen Grafika, Betűtípus, embléma, Grafikus tervezés látható&#10;&#10;Előfordulhat, hogy az AI által létrehozott tartalom helytelen.">
            <a:extLst>
              <a:ext uri="{FF2B5EF4-FFF2-40B4-BE49-F238E27FC236}">
                <a16:creationId xmlns:a16="http://schemas.microsoft.com/office/drawing/2014/main" id="{473B21BB-2323-5C1A-4B70-4A7837DFC71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77728" y="5730154"/>
            <a:ext cx="2275222" cy="674687"/>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CC5BB5CF-FD90-4310-9D2A-17DF8ADA7F1D}" type="slidenum">
              <a:rPr lang="en-US"/>
              <a:pPr>
                <a:defRPr/>
              </a:pPr>
              <a:t>‹#›</a:t>
            </a:fld>
            <a:endParaRPr lang="en-US"/>
          </a:p>
        </p:txBody>
      </p:sp>
      <p:pic>
        <p:nvPicPr>
          <p:cNvPr id="6" name="Kép 5" descr="A képen Grafika, Grafikus tervezés, Betűtípus, képernyőkép látható&#10;&#10;Előfordulhat, hogy az AI által létrehozott tartalom helytelen.">
            <a:extLst>
              <a:ext uri="{FF2B5EF4-FFF2-40B4-BE49-F238E27FC236}">
                <a16:creationId xmlns:a16="http://schemas.microsoft.com/office/drawing/2014/main" id="{28823640-6509-9179-AB93-402FED22878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2400" y="6290657"/>
            <a:ext cx="1133764" cy="567343"/>
          </a:xfrm>
          <a:prstGeom prst="rect">
            <a:avLst/>
          </a:prstGeom>
        </p:spPr>
      </p:pic>
      <p:pic>
        <p:nvPicPr>
          <p:cNvPr id="7" name="Grafik 40" descr="A képen Grafika, Betűtípus, embléma, Grafikus tervezés látható&#10;&#10;Előfordulhat, hogy az AI által létrehozott tartalom helytelen.">
            <a:extLst>
              <a:ext uri="{FF2B5EF4-FFF2-40B4-BE49-F238E27FC236}">
                <a16:creationId xmlns:a16="http://schemas.microsoft.com/office/drawing/2014/main" id="{D5A2F13B-2E39-78BA-506F-FBD2526EA00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363328" y="6400800"/>
            <a:ext cx="998872" cy="29620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340CCDF-59EE-4F7A-B02C-D6ADE131C2E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97F9A78-F041-42AF-85BB-D69DFD2CC522}" type="slidenum">
              <a:rPr lang="en-US"/>
              <a:pPr>
                <a:defRPr/>
              </a:pPr>
              <a:t>‹#›</a:t>
            </a:fld>
            <a:endParaRPr lang="en-US"/>
          </a:p>
        </p:txBody>
      </p:sp>
      <p:pic>
        <p:nvPicPr>
          <p:cNvPr id="6" name="Kép 5" descr="A képen Grafika, Grafikus tervezés, Betűtípus, képernyőkép látható&#10;&#10;Előfordulhat, hogy az AI által létrehozott tartalom helytelen.">
            <a:extLst>
              <a:ext uri="{FF2B5EF4-FFF2-40B4-BE49-F238E27FC236}">
                <a16:creationId xmlns:a16="http://schemas.microsoft.com/office/drawing/2014/main" id="{4A43E6AA-8C91-4A27-5E3A-AA8E2765B09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6" y="5523571"/>
            <a:ext cx="2286000" cy="1143929"/>
          </a:xfrm>
          <a:prstGeom prst="rect">
            <a:avLst/>
          </a:prstGeom>
        </p:spPr>
      </p:pic>
      <p:pic>
        <p:nvPicPr>
          <p:cNvPr id="7" name="Grafik 40" descr="A képen Grafika, Betűtípus, embléma, Grafikus tervezés látható&#10;&#10;Előfordulhat, hogy az AI által létrehozott tartalom helytelen.">
            <a:extLst>
              <a:ext uri="{FF2B5EF4-FFF2-40B4-BE49-F238E27FC236}">
                <a16:creationId xmlns:a16="http://schemas.microsoft.com/office/drawing/2014/main" id="{671AD342-D8A1-D798-BB3C-B56C8E67049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77728" y="5730154"/>
            <a:ext cx="2275222" cy="674687"/>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9417B76-525E-4635-A81F-E49892AC8B2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6">
            <a:extLst>
              <a:ext uri="{FF2B5EF4-FFF2-40B4-BE49-F238E27FC236}">
                <a16:creationId xmlns:a16="http://schemas.microsoft.com/office/drawing/2014/main" id="{E9F9FCF3-442F-F080-1A10-DB41B93B22ED}"/>
              </a:ext>
            </a:extLst>
          </p:cNvPr>
          <p:cNvSpPr>
            <a:spLocks noChangeArrowheads="1"/>
          </p:cNvSpPr>
          <p:nvPr userDrawn="1"/>
        </p:nvSpPr>
        <p:spPr bwMode="auto">
          <a:xfrm>
            <a:off x="5562600" y="6477000"/>
            <a:ext cx="3575050" cy="376527"/>
          </a:xfrm>
          <a:prstGeom prst="rect">
            <a:avLst/>
          </a:prstGeom>
          <a:solidFill>
            <a:srgbClr val="015699"/>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endParaRPr lang="en-US" altLang="en-US">
              <a:solidFill>
                <a:srgbClr val="FFFFFF"/>
              </a:solidFill>
              <a:latin typeface="Calibri" pitchFamily="34" charset="0"/>
            </a:endParaRPr>
          </a:p>
        </p:txBody>
      </p:sp>
      <p:sp>
        <p:nvSpPr>
          <p:cNvPr id="1026" name="Rectangle 3"/>
          <p:cNvSpPr>
            <a:spLocks noGrp="1" noChangeArrowheads="1"/>
          </p:cNvSpPr>
          <p:nvPr>
            <p:ph type="body" idx="1"/>
          </p:nvPr>
        </p:nvSpPr>
        <p:spPr bwMode="auto">
          <a:xfrm>
            <a:off x="476250" y="838200"/>
            <a:ext cx="8153400" cy="5638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e-IL" altLang="en-US" dirty="0"/>
              <a:t>לחץ כדי לערוך סגנונות טקסט של תבנית בסיס</a:t>
            </a:r>
            <a:endParaRPr lang="en-US" altLang="en-US" dirty="0"/>
          </a:p>
          <a:p>
            <a:pPr lvl="1"/>
            <a:r>
              <a:rPr lang="he-IL" altLang="en-US" dirty="0"/>
              <a:t>רמה שנייה</a:t>
            </a:r>
            <a:endParaRPr lang="en-US" altLang="en-US" dirty="0"/>
          </a:p>
          <a:p>
            <a:pPr lvl="2"/>
            <a:r>
              <a:rPr lang="he-IL" altLang="en-US" dirty="0"/>
              <a:t>רמה שלישית</a:t>
            </a:r>
            <a:endParaRPr lang="en-US" altLang="en-US" dirty="0"/>
          </a:p>
          <a:p>
            <a:pPr lvl="3"/>
            <a:r>
              <a:rPr lang="he-IL" altLang="en-US" dirty="0"/>
              <a:t>רמה רביעית</a:t>
            </a:r>
            <a:endParaRPr lang="en-US" altLang="en-US" dirty="0"/>
          </a:p>
          <a:p>
            <a:pPr lvl="4"/>
            <a:r>
              <a:rPr lang="he-IL" altLang="en-US" dirty="0"/>
              <a:t>רמה חמישית</a:t>
            </a:r>
            <a:endParaRPr lang="en-US" altLang="en-US" dirty="0"/>
          </a:p>
        </p:txBody>
      </p:sp>
      <p:sp>
        <p:nvSpPr>
          <p:cNvPr id="1030" name="Rectangle 6"/>
          <p:cNvSpPr>
            <a:spLocks noGrp="1" noChangeArrowheads="1"/>
          </p:cNvSpPr>
          <p:nvPr>
            <p:ph type="sldNum" sz="quarter" idx="4"/>
          </p:nvPr>
        </p:nvSpPr>
        <p:spPr bwMode="auto">
          <a:xfrm>
            <a:off x="8734425" y="6553200"/>
            <a:ext cx="381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rgbClr val="015699"/>
                </a:solidFill>
                <a:latin typeface="Arial" charset="0"/>
                <a:cs typeface="Arial" charset="0"/>
              </a:defRPr>
            </a:lvl1pPr>
          </a:lstStyle>
          <a:p>
            <a:pPr>
              <a:defRPr/>
            </a:pPr>
            <a:fld id="{FC6085CB-C38F-42EF-A76F-970E67F0205A}" type="slidenum">
              <a:rPr lang="en-US"/>
              <a:pPr>
                <a:defRPr/>
              </a:pPr>
              <a:t>‹#›</a:t>
            </a:fld>
            <a:endParaRPr lang="en-US"/>
          </a:p>
        </p:txBody>
      </p:sp>
      <p:sp>
        <p:nvSpPr>
          <p:cNvPr id="1028" name="Rectangle 8"/>
          <p:cNvSpPr>
            <a:spLocks noChangeArrowheads="1"/>
          </p:cNvSpPr>
          <p:nvPr/>
        </p:nvSpPr>
        <p:spPr bwMode="auto">
          <a:xfrm>
            <a:off x="0" y="0"/>
            <a:ext cx="9144000" cy="76200"/>
          </a:xfrm>
          <a:prstGeom prst="rect">
            <a:avLst/>
          </a:prstGeom>
          <a:solidFill>
            <a:srgbClr val="39B54A"/>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endParaRPr lang="en-US" altLang="en-US" sz="1200" b="1">
              <a:solidFill>
                <a:srgbClr val="FFFFFF"/>
              </a:solidFill>
              <a:latin typeface="Calibri" pitchFamily="34" charset="0"/>
            </a:endParaRPr>
          </a:p>
        </p:txBody>
      </p:sp>
      <p:sp>
        <p:nvSpPr>
          <p:cNvPr id="1029" name="Rectangle 6"/>
          <p:cNvSpPr>
            <a:spLocks noChangeArrowheads="1"/>
          </p:cNvSpPr>
          <p:nvPr/>
        </p:nvSpPr>
        <p:spPr bwMode="auto">
          <a:xfrm>
            <a:off x="1657350" y="66675"/>
            <a:ext cx="7486650" cy="504825"/>
          </a:xfrm>
          <a:prstGeom prst="rect">
            <a:avLst/>
          </a:prstGeom>
          <a:solidFill>
            <a:srgbClr val="015699"/>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endParaRPr lang="en-US" altLang="en-US">
              <a:solidFill>
                <a:srgbClr val="FFFFFF"/>
              </a:solidFill>
              <a:latin typeface="Calibri" pitchFamily="34" charset="0"/>
            </a:endParaRPr>
          </a:p>
        </p:txBody>
      </p:sp>
      <p:sp>
        <p:nvSpPr>
          <p:cNvPr id="2" name="Rectangle 19"/>
          <p:cNvSpPr>
            <a:spLocks noChangeArrowheads="1"/>
          </p:cNvSpPr>
          <p:nvPr/>
        </p:nvSpPr>
        <p:spPr bwMode="auto">
          <a:xfrm flipV="1">
            <a:off x="-1588" y="6811963"/>
            <a:ext cx="9145588" cy="46037"/>
          </a:xfrm>
          <a:prstGeom prst="rect">
            <a:avLst/>
          </a:prstGeom>
          <a:solidFill>
            <a:srgbClr val="BFBFBF"/>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rot="1080000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endParaRPr lang="en-US" altLang="en-US">
              <a:solidFill>
                <a:srgbClr val="FFFFFF"/>
              </a:solidFill>
              <a:latin typeface="Calibri" pitchFamily="34" charset="0"/>
            </a:endParaRPr>
          </a:p>
        </p:txBody>
      </p:sp>
      <p:sp>
        <p:nvSpPr>
          <p:cNvPr id="3" name="Line 12"/>
          <p:cNvSpPr>
            <a:spLocks noChangeShapeType="1"/>
          </p:cNvSpPr>
          <p:nvPr/>
        </p:nvSpPr>
        <p:spPr bwMode="auto">
          <a:xfrm>
            <a:off x="8763000" y="6573838"/>
            <a:ext cx="0" cy="228600"/>
          </a:xfrm>
          <a:prstGeom prst="line">
            <a:avLst/>
          </a:prstGeom>
          <a:noFill/>
          <a:ln w="9525">
            <a:solidFill>
              <a:srgbClr val="015699"/>
            </a:solidFill>
            <a:round/>
            <a:headEnd/>
            <a:tailEnd/>
          </a:ln>
          <a:effectLst/>
        </p:spPr>
        <p:txBody>
          <a:bodyPr/>
          <a:lstStyle/>
          <a:p>
            <a:endParaRPr lang="en-US"/>
          </a:p>
        </p:txBody>
      </p:sp>
      <p:pic>
        <p:nvPicPr>
          <p:cNvPr id="1033" name="Picture 13" descr="water_small"/>
          <p:cNvPicPr>
            <a:picLocks noChangeAspect="1" noChangeArrowheads="1"/>
          </p:cNvPicPr>
          <p:nvPr/>
        </p:nvPicPr>
        <p:blipFill>
          <a:blip r:embed="rId13" cstate="print"/>
          <a:srcRect/>
          <a:stretch>
            <a:fillRect/>
          </a:stretch>
        </p:blipFill>
        <p:spPr bwMode="auto">
          <a:xfrm>
            <a:off x="8077200" y="73025"/>
            <a:ext cx="1060450" cy="498475"/>
          </a:xfrm>
          <a:prstGeom prst="rect">
            <a:avLst/>
          </a:prstGeom>
          <a:noFill/>
          <a:ln w="9525">
            <a:noFill/>
            <a:miter lim="800000"/>
            <a:headEnd/>
            <a:tailEnd/>
          </a:ln>
        </p:spPr>
      </p:pic>
      <p:sp>
        <p:nvSpPr>
          <p:cNvPr id="1034" name="Rectangle 2"/>
          <p:cNvSpPr>
            <a:spLocks noGrp="1" noChangeArrowheads="1"/>
          </p:cNvSpPr>
          <p:nvPr>
            <p:ph type="title"/>
          </p:nvPr>
        </p:nvSpPr>
        <p:spPr bwMode="auto">
          <a:xfrm>
            <a:off x="1743075" y="85725"/>
            <a:ext cx="63246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he-IL" altLang="en-US"/>
              <a:t>לחץ כדי לערוך סגנון כותרת של תבנית בסיס</a:t>
            </a:r>
            <a:endParaRPr lang="en-US" altLang="en-US"/>
          </a:p>
        </p:txBody>
      </p:sp>
      <p:pic>
        <p:nvPicPr>
          <p:cNvPr id="4" name="Picture 3">
            <a:extLst>
              <a:ext uri="{FF2B5EF4-FFF2-40B4-BE49-F238E27FC236}">
                <a16:creationId xmlns:a16="http://schemas.microsoft.com/office/drawing/2014/main" id="{5AEF790C-0ECC-4AA7-9D94-3B8ED61BB23F}"/>
              </a:ext>
            </a:extLst>
          </p:cNvPr>
          <p:cNvPicPr>
            <a:picLocks noChangeAspect="1"/>
          </p:cNvPicPr>
          <p:nvPr userDrawn="1"/>
        </p:nvPicPr>
        <p:blipFill>
          <a:blip r:embed="rId14"/>
          <a:stretch>
            <a:fillRect/>
          </a:stretch>
        </p:blipFill>
        <p:spPr>
          <a:xfrm>
            <a:off x="74274" y="-952500"/>
            <a:ext cx="1540213" cy="1524000"/>
          </a:xfrm>
          <a:prstGeom prst="rect">
            <a:avLst/>
          </a:prstGeom>
        </p:spPr>
      </p:pic>
      <p:sp>
        <p:nvSpPr>
          <p:cNvPr id="5" name="Text Box 11"/>
          <p:cNvSpPr txBox="1">
            <a:spLocks noChangeArrowheads="1"/>
          </p:cNvSpPr>
          <p:nvPr userDrawn="1"/>
        </p:nvSpPr>
        <p:spPr bwMode="auto">
          <a:xfrm>
            <a:off x="8305800" y="6553200"/>
            <a:ext cx="1524000" cy="200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defRPr/>
            </a:pPr>
            <a:r>
              <a:rPr lang="en-US" altLang="en-US" sz="700" dirty="0">
                <a:solidFill>
                  <a:schemeClr val="bg1"/>
                </a:solidFill>
                <a:latin typeface="Calibri" pitchFamily="34" charset="0"/>
              </a:rPr>
              <a:t>© 2020 </a:t>
            </a:r>
            <a:r>
              <a:rPr lang="en-US" altLang="en-US" sz="700" dirty="0" err="1">
                <a:solidFill>
                  <a:schemeClr val="bg1"/>
                </a:solidFill>
                <a:latin typeface="Calibri" pitchFamily="34" charset="0"/>
              </a:rPr>
              <a:t>PosyGlobal</a:t>
            </a:r>
            <a:r>
              <a:rPr lang="en-US" altLang="en-US" sz="700" dirty="0">
                <a:solidFill>
                  <a:schemeClr val="bg1"/>
                </a:solidFill>
                <a:latin typeface="Calibri" pitchFamily="34" charset="0"/>
              </a:rPr>
              <a:t>.</a:t>
            </a:r>
          </a:p>
        </p:txBody>
      </p:sp>
    </p:spTree>
  </p:cSld>
  <p:clrMap bg1="lt1" tx1="dk1" bg2="lt2" tx2="dk2" accent1="accent1" accent2="accent2" accent3="accent3" accent4="accent4" accent5="accent5" accent6="accent6" hlink="hlink" folHlink="folHlink"/>
  <p:sldLayoutIdLst>
    <p:sldLayoutId id="2147483875"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hf hdr="0" ftr="0" dt="0"/>
  <p:txStyles>
    <p:title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bg1"/>
          </a:solidFill>
          <a:latin typeface="Calibri" pitchFamily="34" charset="0"/>
          <a:cs typeface="Arial" charset="0"/>
        </a:defRPr>
      </a:lvl2pPr>
      <a:lvl3pPr algn="l" rtl="0" eaLnBrk="0" fontAlgn="base" hangingPunct="0">
        <a:spcBef>
          <a:spcPct val="0"/>
        </a:spcBef>
        <a:spcAft>
          <a:spcPct val="0"/>
        </a:spcAft>
        <a:defRPr sz="2400" b="1">
          <a:solidFill>
            <a:schemeClr val="bg1"/>
          </a:solidFill>
          <a:latin typeface="Calibri" pitchFamily="34" charset="0"/>
          <a:cs typeface="Arial" charset="0"/>
        </a:defRPr>
      </a:lvl3pPr>
      <a:lvl4pPr algn="l" rtl="0" eaLnBrk="0" fontAlgn="base" hangingPunct="0">
        <a:spcBef>
          <a:spcPct val="0"/>
        </a:spcBef>
        <a:spcAft>
          <a:spcPct val="0"/>
        </a:spcAft>
        <a:defRPr sz="2400" b="1">
          <a:solidFill>
            <a:schemeClr val="bg1"/>
          </a:solidFill>
          <a:latin typeface="Calibri" pitchFamily="34" charset="0"/>
          <a:cs typeface="Arial" charset="0"/>
        </a:defRPr>
      </a:lvl4pPr>
      <a:lvl5pPr algn="l" rtl="0" eaLnBrk="0" fontAlgn="base" hangingPunct="0">
        <a:spcBef>
          <a:spcPct val="0"/>
        </a:spcBef>
        <a:spcAft>
          <a:spcPct val="0"/>
        </a:spcAft>
        <a:defRPr sz="2400" b="1">
          <a:solidFill>
            <a:schemeClr val="bg1"/>
          </a:solidFill>
          <a:latin typeface="Calibri" pitchFamily="34" charset="0"/>
          <a:cs typeface="Arial" charset="0"/>
        </a:defRPr>
      </a:lvl5pPr>
      <a:lvl6pPr marL="457200" algn="l" rtl="0" fontAlgn="base">
        <a:spcBef>
          <a:spcPct val="0"/>
        </a:spcBef>
        <a:spcAft>
          <a:spcPct val="0"/>
        </a:spcAft>
        <a:defRPr sz="2400" b="1">
          <a:solidFill>
            <a:schemeClr val="bg1"/>
          </a:solidFill>
          <a:latin typeface="Calibri" pitchFamily="34" charset="0"/>
          <a:cs typeface="Arial" charset="0"/>
        </a:defRPr>
      </a:lvl6pPr>
      <a:lvl7pPr marL="914400" algn="l" rtl="0" fontAlgn="base">
        <a:spcBef>
          <a:spcPct val="0"/>
        </a:spcBef>
        <a:spcAft>
          <a:spcPct val="0"/>
        </a:spcAft>
        <a:defRPr sz="2400" b="1">
          <a:solidFill>
            <a:schemeClr val="bg1"/>
          </a:solidFill>
          <a:latin typeface="Calibri" pitchFamily="34" charset="0"/>
          <a:cs typeface="Arial" charset="0"/>
        </a:defRPr>
      </a:lvl7pPr>
      <a:lvl8pPr marL="1371600" algn="l" rtl="0" fontAlgn="base">
        <a:spcBef>
          <a:spcPct val="0"/>
        </a:spcBef>
        <a:spcAft>
          <a:spcPct val="0"/>
        </a:spcAft>
        <a:defRPr sz="2400" b="1">
          <a:solidFill>
            <a:schemeClr val="bg1"/>
          </a:solidFill>
          <a:latin typeface="Calibri" pitchFamily="34" charset="0"/>
          <a:cs typeface="Arial" charset="0"/>
        </a:defRPr>
      </a:lvl8pPr>
      <a:lvl9pPr marL="1828800" algn="l" rtl="0" fontAlgn="base">
        <a:spcBef>
          <a:spcPct val="0"/>
        </a:spcBef>
        <a:spcAft>
          <a:spcPct val="0"/>
        </a:spcAft>
        <a:defRPr sz="2400" b="1">
          <a:solidFill>
            <a:schemeClr val="bg1"/>
          </a:solidFill>
          <a:latin typeface="Calibri" pitchFamily="34" charset="0"/>
          <a:cs typeface="Arial" charset="0"/>
        </a:defRPr>
      </a:lvl9pPr>
    </p:titleStyle>
    <p:bodyStyle>
      <a:lvl1pPr marL="342900" indent="-342900" algn="l" rtl="0" eaLnBrk="0" fontAlgn="base" hangingPunct="0">
        <a:lnSpc>
          <a:spcPct val="120000"/>
        </a:lnSpc>
        <a:spcBef>
          <a:spcPct val="20000"/>
        </a:spcBef>
        <a:spcAft>
          <a:spcPct val="0"/>
        </a:spcAft>
        <a:buClr>
          <a:srgbClr val="015699"/>
        </a:buClr>
        <a:buFontTx/>
        <a:buBlip>
          <a:blip r:embed="rId15"/>
        </a:buBlip>
        <a:defRPr sz="2000" baseline="0">
          <a:solidFill>
            <a:schemeClr val="tx1"/>
          </a:solidFill>
          <a:latin typeface="Candara" panose="020E0502030303020204" pitchFamily="34" charset="0"/>
          <a:ea typeface="+mn-ea"/>
          <a:cs typeface="+mn-cs"/>
        </a:defRPr>
      </a:lvl1pPr>
      <a:lvl2pPr marL="742950" indent="-285750" algn="l" rtl="0" eaLnBrk="0" fontAlgn="base" hangingPunct="0">
        <a:lnSpc>
          <a:spcPct val="120000"/>
        </a:lnSpc>
        <a:spcBef>
          <a:spcPct val="20000"/>
        </a:spcBef>
        <a:spcAft>
          <a:spcPct val="0"/>
        </a:spcAft>
        <a:buClr>
          <a:srgbClr val="015699"/>
        </a:buClr>
        <a:buFontTx/>
        <a:buBlip>
          <a:blip r:embed="rId15"/>
        </a:buBlip>
        <a:defRPr baseline="0">
          <a:solidFill>
            <a:schemeClr val="tx1"/>
          </a:solidFill>
          <a:latin typeface="Candara" panose="020E0502030303020204" pitchFamily="34" charset="0"/>
          <a:cs typeface="Arial" pitchFamily="34" charset="0"/>
        </a:defRPr>
      </a:lvl2pPr>
      <a:lvl3pPr marL="1143000" indent="-228600" algn="l" rtl="0" eaLnBrk="0" fontAlgn="base" hangingPunct="0">
        <a:lnSpc>
          <a:spcPct val="120000"/>
        </a:lnSpc>
        <a:spcBef>
          <a:spcPct val="20000"/>
        </a:spcBef>
        <a:spcAft>
          <a:spcPct val="0"/>
        </a:spcAft>
        <a:buClr>
          <a:srgbClr val="009E47"/>
        </a:buClr>
        <a:buFont typeface="Wingdings" pitchFamily="2" charset="2"/>
        <a:buChar char="§"/>
        <a:defRPr sz="1600" baseline="0">
          <a:solidFill>
            <a:schemeClr val="tx1"/>
          </a:solidFill>
          <a:latin typeface="Candara" panose="020E0502030303020204" pitchFamily="34" charset="0"/>
          <a:cs typeface="Arial" pitchFamily="34" charset="0"/>
        </a:defRPr>
      </a:lvl3pPr>
      <a:lvl4pPr marL="1600200" indent="-228600" algn="l" rtl="0" eaLnBrk="0" fontAlgn="base" hangingPunct="0">
        <a:lnSpc>
          <a:spcPct val="120000"/>
        </a:lnSpc>
        <a:spcBef>
          <a:spcPct val="20000"/>
        </a:spcBef>
        <a:spcAft>
          <a:spcPct val="0"/>
        </a:spcAft>
        <a:buClr>
          <a:srgbClr val="009E47"/>
        </a:buClr>
        <a:buFont typeface="Wingdings" pitchFamily="2" charset="2"/>
        <a:buChar char="§"/>
        <a:defRPr sz="1400" baseline="0">
          <a:solidFill>
            <a:schemeClr val="tx1"/>
          </a:solidFill>
          <a:latin typeface="Candara" panose="020E0502030303020204" pitchFamily="34" charset="0"/>
          <a:cs typeface="Arial" pitchFamily="34" charset="0"/>
        </a:defRPr>
      </a:lvl4pPr>
      <a:lvl5pPr marL="2057400" indent="-228600" algn="l" rtl="0" eaLnBrk="0" fontAlgn="base" hangingPunct="0">
        <a:lnSpc>
          <a:spcPct val="120000"/>
        </a:lnSpc>
        <a:spcBef>
          <a:spcPct val="20000"/>
        </a:spcBef>
        <a:spcAft>
          <a:spcPct val="0"/>
        </a:spcAft>
        <a:buClr>
          <a:srgbClr val="009E47"/>
        </a:buClr>
        <a:buFont typeface="Wingdings" pitchFamily="2" charset="2"/>
        <a:buChar char="§"/>
        <a:defRPr sz="1400" baseline="0">
          <a:solidFill>
            <a:schemeClr val="tx1"/>
          </a:solidFill>
          <a:latin typeface="Candara" panose="020E0502030303020204" pitchFamily="34" charset="0"/>
          <a:cs typeface="Arial" pitchFamily="34" charset="0"/>
        </a:defRPr>
      </a:lvl5pPr>
      <a:lvl6pPr marL="2514600" indent="-228600" algn="l" rtl="0" fontAlgn="base">
        <a:lnSpc>
          <a:spcPct val="120000"/>
        </a:lnSpc>
        <a:spcBef>
          <a:spcPct val="20000"/>
        </a:spcBef>
        <a:spcAft>
          <a:spcPct val="0"/>
        </a:spcAft>
        <a:buClr>
          <a:srgbClr val="015699"/>
        </a:buClr>
        <a:buFont typeface="Wingdings" pitchFamily="2" charset="2"/>
        <a:buChar char="§"/>
        <a:defRPr sz="1400">
          <a:solidFill>
            <a:schemeClr val="tx1"/>
          </a:solidFill>
          <a:latin typeface="+mn-lt"/>
          <a:cs typeface="Calibri" pitchFamily="34" charset="0"/>
        </a:defRPr>
      </a:lvl6pPr>
      <a:lvl7pPr marL="2971800" indent="-228600" algn="l" rtl="0" fontAlgn="base">
        <a:lnSpc>
          <a:spcPct val="120000"/>
        </a:lnSpc>
        <a:spcBef>
          <a:spcPct val="20000"/>
        </a:spcBef>
        <a:spcAft>
          <a:spcPct val="0"/>
        </a:spcAft>
        <a:buClr>
          <a:srgbClr val="015699"/>
        </a:buClr>
        <a:buFont typeface="Wingdings" pitchFamily="2" charset="2"/>
        <a:buChar char="§"/>
        <a:defRPr sz="1400">
          <a:solidFill>
            <a:schemeClr val="tx1"/>
          </a:solidFill>
          <a:latin typeface="+mn-lt"/>
          <a:cs typeface="Calibri" pitchFamily="34" charset="0"/>
        </a:defRPr>
      </a:lvl7pPr>
      <a:lvl8pPr marL="3429000" indent="-228600" algn="l" rtl="0" fontAlgn="base">
        <a:lnSpc>
          <a:spcPct val="120000"/>
        </a:lnSpc>
        <a:spcBef>
          <a:spcPct val="20000"/>
        </a:spcBef>
        <a:spcAft>
          <a:spcPct val="0"/>
        </a:spcAft>
        <a:buClr>
          <a:srgbClr val="015699"/>
        </a:buClr>
        <a:buFont typeface="Wingdings" pitchFamily="2" charset="2"/>
        <a:buChar char="§"/>
        <a:defRPr sz="1400">
          <a:solidFill>
            <a:schemeClr val="tx1"/>
          </a:solidFill>
          <a:latin typeface="+mn-lt"/>
          <a:cs typeface="Calibri" pitchFamily="34" charset="0"/>
        </a:defRPr>
      </a:lvl8pPr>
      <a:lvl9pPr marL="3886200" indent="-228600" algn="l" rtl="0" fontAlgn="base">
        <a:lnSpc>
          <a:spcPct val="120000"/>
        </a:lnSpc>
        <a:spcBef>
          <a:spcPct val="20000"/>
        </a:spcBef>
        <a:spcAft>
          <a:spcPct val="0"/>
        </a:spcAft>
        <a:buClr>
          <a:srgbClr val="015699"/>
        </a:buClr>
        <a:buFont typeface="Wingdings" pitchFamily="2" charset="2"/>
        <a:buChar char="§"/>
        <a:defRPr sz="1400">
          <a:solidFill>
            <a:schemeClr val="tx1"/>
          </a:solidFill>
          <a:latin typeface="+mn-lt"/>
          <a:cs typeface="Calibri"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9.png"/><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hyperlink" Target="https://wedocs.unep.org/rest/api/core/bitstreams/4caa2911-37ea-4915-b378-d2c2d525ee35/content" TargetMode="External"/><Relationship Id="rId7" Type="http://schemas.openxmlformats.org/officeDocument/2006/relationships/hyperlink" Target="https://www.cbd.int/doc/publications/cbd-ts-93-en.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naturebasedsolutionsinitiative.org/nbs-guidelines/" TargetMode="External"/><Relationship Id="rId5" Type="http://schemas.openxmlformats.org/officeDocument/2006/relationships/hyperlink" Target="https://inbs.iucn.org/understand/8-criteria/" TargetMode="External"/><Relationship Id="rId4" Type="http://schemas.openxmlformats.org/officeDocument/2006/relationships/hyperlink" Target="https://research-and-innovation.ec.europa.eu/research-area/environment/nature-based-solutions_en"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s://networknature.eu/networknature/task-force-5/resource/nature-based-solutions-education-network-nbs-eduworld-design-guide-nbs-101-journalists" TargetMode="External"/><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hyperlink" Target="https://posyglobal.com/nbs101/"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networknature.eu/networknature/task-force-5/resource/nature-based-solutions-education-network-nbs-eduworld-design-guide-nbs-101-journalist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1819CBD-755C-46DC-B12F-3D85198C623B}"/>
              </a:ext>
            </a:extLst>
          </p:cNvPr>
          <p:cNvSpPr>
            <a:spLocks noGrp="1"/>
          </p:cNvSpPr>
          <p:nvPr>
            <p:ph type="ctrTitle"/>
          </p:nvPr>
        </p:nvSpPr>
        <p:spPr>
          <a:xfrm>
            <a:off x="914400" y="1905000"/>
            <a:ext cx="8382000" cy="3022329"/>
          </a:xfrm>
        </p:spPr>
        <p:txBody>
          <a:bodyPr/>
          <a:lstStyle/>
          <a:p>
            <a:r>
              <a:rPr lang="en-US" sz="4400" dirty="0"/>
              <a:t>NBS</a:t>
            </a:r>
            <a:r>
              <a:rPr lang="hu-HU" sz="4400" dirty="0"/>
              <a:t> </a:t>
            </a:r>
            <a:r>
              <a:rPr lang="en-US" sz="4400" dirty="0"/>
              <a:t>101 for Journalists: </a:t>
            </a:r>
            <a:br>
              <a:rPr lang="en-US" sz="4400" dirty="0"/>
            </a:br>
            <a:r>
              <a:rPr lang="en-US" sz="4400" dirty="0"/>
              <a:t>The Essentials</a:t>
            </a:r>
            <a:br>
              <a:rPr lang="en-US" dirty="0"/>
            </a:br>
            <a:br>
              <a:rPr lang="en-US" dirty="0"/>
            </a:br>
            <a:r>
              <a:rPr lang="hu-HU" dirty="0"/>
              <a:t>#Tool 1 of </a:t>
            </a:r>
            <a:r>
              <a:rPr lang="hu-HU" dirty="0" err="1"/>
              <a:t>the</a:t>
            </a:r>
            <a:r>
              <a:rPr lang="hu-HU" dirty="0"/>
              <a:t> </a:t>
            </a:r>
            <a:r>
              <a:rPr lang="en-US" dirty="0" err="1"/>
              <a:t>NbS</a:t>
            </a:r>
            <a:r>
              <a:rPr lang="en-US" dirty="0"/>
              <a:t> 101 Press Orientation Kit</a:t>
            </a:r>
            <a:br>
              <a:rPr lang="hu-HU" dirty="0"/>
            </a:br>
            <a:endParaRPr lang="en-US" dirty="0"/>
          </a:p>
        </p:txBody>
      </p:sp>
      <p:sp>
        <p:nvSpPr>
          <p:cNvPr id="5" name="Rectangle 2">
            <a:extLst>
              <a:ext uri="{FF2B5EF4-FFF2-40B4-BE49-F238E27FC236}">
                <a16:creationId xmlns:a16="http://schemas.microsoft.com/office/drawing/2014/main" id="{09B3B806-9FE5-3034-CB87-CEB08F844C98}"/>
              </a:ext>
            </a:extLst>
          </p:cNvPr>
          <p:cNvSpPr>
            <a:spLocks noChangeArrowheads="1"/>
          </p:cNvSpPr>
          <p:nvPr/>
        </p:nvSpPr>
        <p:spPr bwMode="auto">
          <a:xfrm flipV="1">
            <a:off x="5029200" y="562321"/>
            <a:ext cx="723900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hu-HU"/>
          </a:p>
        </p:txBody>
      </p:sp>
      <p:pic>
        <p:nvPicPr>
          <p:cNvPr id="2049" name="Grafik 47" descr="A képen képernyőkép, szimbólum, Acélkék, Majorelle kék látható&#10;&#10;Előfordulhat, hogy az AI által létrehozott tartalom helytelen.">
            <a:extLst>
              <a:ext uri="{FF2B5EF4-FFF2-40B4-BE49-F238E27FC236}">
                <a16:creationId xmlns:a16="http://schemas.microsoft.com/office/drawing/2014/main" id="{5CBB201C-1EC4-52AC-EB5B-9A8D97081B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V="1">
            <a:off x="5029200" y="1210021"/>
            <a:ext cx="1005417" cy="45719"/>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a:extLst>
              <a:ext uri="{FF2B5EF4-FFF2-40B4-BE49-F238E27FC236}">
                <a16:creationId xmlns:a16="http://schemas.microsoft.com/office/drawing/2014/main" id="{FDBAA88C-78F5-A68D-ADB4-FBD453B30C12}"/>
              </a:ext>
            </a:extLst>
          </p:cNvPr>
          <p:cNvSpPr>
            <a:spLocks noChangeArrowheads="1"/>
          </p:cNvSpPr>
          <p:nvPr/>
        </p:nvSpPr>
        <p:spPr bwMode="auto">
          <a:xfrm>
            <a:off x="990600" y="5643027"/>
            <a:ext cx="6705600"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hu-HU" sz="1000" b="0" i="0" u="none" strike="noStrike" cap="none" normalizeH="0" baseline="0" dirty="0">
                <a:ln>
                  <a:noFill/>
                </a:ln>
                <a:solidFill>
                  <a:schemeClr val="tx1"/>
                </a:solidFill>
                <a:effectLst/>
                <a:latin typeface="Candara" panose="020E0502030303020204" pitchFamily="34" charset="0"/>
                <a:ea typeface="Calibri" panose="020F0502020204030204" pitchFamily="34" charset="0"/>
                <a:cs typeface="Arial" panose="020B0604020202020204" pitchFamily="34" charset="0"/>
              </a:rPr>
              <a:t>This document was developed in the framework of the “</a:t>
            </a:r>
            <a:r>
              <a:rPr kumimoji="0" lang="en-GB" altLang="hu-HU" sz="1000" b="0" i="0" u="none" strike="noStrike" cap="none" normalizeH="0" baseline="0" dirty="0" err="1">
                <a:ln>
                  <a:noFill/>
                </a:ln>
                <a:solidFill>
                  <a:schemeClr val="tx1"/>
                </a:solidFill>
                <a:effectLst/>
                <a:latin typeface="Candara" panose="020E0502030303020204" pitchFamily="34" charset="0"/>
                <a:ea typeface="Calibri" panose="020F0502020204030204" pitchFamily="34" charset="0"/>
                <a:cs typeface="Arial" panose="020B0604020202020204" pitchFamily="34" charset="0"/>
              </a:rPr>
              <a:t>NbS</a:t>
            </a:r>
            <a:r>
              <a:rPr kumimoji="0" lang="en-GB" altLang="hu-HU" sz="1000" b="0" i="0" u="none" strike="noStrike" cap="none" normalizeH="0" baseline="0" dirty="0">
                <a:ln>
                  <a:noFill/>
                </a:ln>
                <a:solidFill>
                  <a:schemeClr val="tx1"/>
                </a:solidFill>
                <a:effectLst/>
                <a:latin typeface="Candara" panose="020E0502030303020204" pitchFamily="34" charset="0"/>
                <a:ea typeface="Calibri" panose="020F0502020204030204" pitchFamily="34" charset="0"/>
                <a:cs typeface="Arial" panose="020B0604020202020204" pitchFamily="34" charset="0"/>
              </a:rPr>
              <a:t> 101 for Hungarian Journalists” NN Lab project, that has been implemented under </a:t>
            </a:r>
            <a:r>
              <a:rPr kumimoji="0" lang="en-GB" altLang="hu-HU" sz="1000" b="0" i="0" u="none" strike="noStrike" cap="none" normalizeH="0" baseline="0" dirty="0" err="1">
                <a:ln>
                  <a:noFill/>
                </a:ln>
                <a:solidFill>
                  <a:schemeClr val="tx1"/>
                </a:solidFill>
                <a:effectLst/>
                <a:latin typeface="Candara" panose="020E0502030303020204" pitchFamily="34" charset="0"/>
                <a:ea typeface="Calibri" panose="020F0502020204030204" pitchFamily="34" charset="0"/>
                <a:cs typeface="Arial" panose="020B0604020202020204" pitchFamily="34" charset="0"/>
              </a:rPr>
              <a:t>NetworkNaturePLUS</a:t>
            </a:r>
            <a:r>
              <a:rPr kumimoji="0" lang="en-GB" altLang="hu-HU" sz="1000" b="0" i="0" u="none" strike="noStrike" cap="none" normalizeH="0" baseline="0" dirty="0">
                <a:ln>
                  <a:noFill/>
                </a:ln>
                <a:solidFill>
                  <a:schemeClr val="tx1"/>
                </a:solidFill>
                <a:effectLst/>
                <a:latin typeface="Candara" panose="020E0502030303020204" pitchFamily="34" charset="0"/>
                <a:ea typeface="Calibri" panose="020F0502020204030204" pitchFamily="34" charset="0"/>
                <a:cs typeface="Arial" panose="020B0604020202020204" pitchFamily="34" charset="0"/>
              </a:rPr>
              <a:t>, which received funding from the European Union's Research Executive agency under grant No. 101082213. Views and opinions expressed are however those of the author(s) only and do not necessarily reflect those of the European Union or the European Commission. Neither the European Union nor the granting authority can be held responsible for them. </a:t>
            </a:r>
            <a:endParaRPr kumimoji="0" lang="hu-HU" altLang="hu-HU"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pic>
        <p:nvPicPr>
          <p:cNvPr id="8" name="Grafik 47" descr="A képen képernyőkép, szimbólum, Acélkék, Majorelle kék látható&#10;&#10;Előfordulhat, hogy az AI által létrehozott tartalom helytelen.">
            <a:extLst>
              <a:ext uri="{FF2B5EF4-FFF2-40B4-BE49-F238E27FC236}">
                <a16:creationId xmlns:a16="http://schemas.microsoft.com/office/drawing/2014/main" id="{A6FB15D0-62D4-FC38-D73E-814E866A73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97800" y="5543550"/>
            <a:ext cx="1270000" cy="1285875"/>
          </a:xfrm>
          <a:prstGeom prst="rect">
            <a:avLst/>
          </a:prstGeom>
        </p:spPr>
      </p:pic>
      <p:pic>
        <p:nvPicPr>
          <p:cNvPr id="9" name="Kép 8" descr="A képen Grafika, Grafikus tervezés, Betűtípus, képernyőkép látható&#10;&#10;Előfordulhat, hogy az AI által létrehozott tartalom helytelen.">
            <a:extLst>
              <a:ext uri="{FF2B5EF4-FFF2-40B4-BE49-F238E27FC236}">
                <a16:creationId xmlns:a16="http://schemas.microsoft.com/office/drawing/2014/main" id="{3E640CED-DF95-01D9-57D0-EBEA9FABD0F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52800" y="4419600"/>
            <a:ext cx="2286000" cy="1143929"/>
          </a:xfrm>
          <a:prstGeom prst="rect">
            <a:avLst/>
          </a:prstGeom>
        </p:spPr>
      </p:pic>
      <p:pic>
        <p:nvPicPr>
          <p:cNvPr id="10" name="Grafik 40" descr="A képen Grafika, Betűtípus, embléma, Grafikus tervezés látható&#10;&#10;Előfordulhat, hogy az AI által létrehozott tartalom helytelen.">
            <a:extLst>
              <a:ext uri="{FF2B5EF4-FFF2-40B4-BE49-F238E27FC236}">
                <a16:creationId xmlns:a16="http://schemas.microsoft.com/office/drawing/2014/main" id="{B69D3460-115D-0F93-DBD2-7A8E8C760C2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6800" y="4648200"/>
            <a:ext cx="2275222" cy="674687"/>
          </a:xfrm>
          <a:prstGeom prst="rect">
            <a:avLst/>
          </a:prstGeom>
        </p:spPr>
      </p:pic>
      <p:pic>
        <p:nvPicPr>
          <p:cNvPr id="11" name="Kép 10">
            <a:extLst>
              <a:ext uri="{FF2B5EF4-FFF2-40B4-BE49-F238E27FC236}">
                <a16:creationId xmlns:a16="http://schemas.microsoft.com/office/drawing/2014/main" id="{643DE37A-66AB-C0D6-B805-39226C060D2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15000" y="4611624"/>
            <a:ext cx="1828800" cy="721826"/>
          </a:xfrm>
          <a:prstGeom prst="rect">
            <a:avLst/>
          </a:prstGeom>
        </p:spPr>
      </p:pic>
      <p:pic>
        <p:nvPicPr>
          <p:cNvPr id="4" name="Kép 3">
            <a:extLst>
              <a:ext uri="{FF2B5EF4-FFF2-40B4-BE49-F238E27FC236}">
                <a16:creationId xmlns:a16="http://schemas.microsoft.com/office/drawing/2014/main" id="{18E04328-5A77-603E-C726-2AED731936B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747700" y="3249275"/>
            <a:ext cx="1265552" cy="2314254"/>
          </a:xfrm>
          <a:prstGeom prst="rect">
            <a:avLst/>
          </a:prstGeom>
        </p:spPr>
      </p:pic>
    </p:spTree>
    <p:extLst>
      <p:ext uri="{BB962C8B-B14F-4D97-AF65-F5344CB8AC3E}">
        <p14:creationId xmlns:p14="http://schemas.microsoft.com/office/powerpoint/2010/main" val="1497587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9D135-1AAD-FB5A-2F98-BC9C59CB63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10D2CB-F71B-7199-8497-B888681B2C35}"/>
              </a:ext>
            </a:extLst>
          </p:cNvPr>
          <p:cNvSpPr>
            <a:spLocks noGrp="1"/>
          </p:cNvSpPr>
          <p:nvPr>
            <p:ph type="title"/>
          </p:nvPr>
        </p:nvSpPr>
        <p:spPr/>
        <p:txBody>
          <a:bodyPr/>
          <a:lstStyle/>
          <a:p>
            <a:r>
              <a:rPr lang="en-US" dirty="0"/>
              <a:t>Section 2: The Science</a:t>
            </a:r>
          </a:p>
        </p:txBody>
      </p:sp>
      <p:sp>
        <p:nvSpPr>
          <p:cNvPr id="3" name="Content Placeholder 2">
            <a:extLst>
              <a:ext uri="{FF2B5EF4-FFF2-40B4-BE49-F238E27FC236}">
                <a16:creationId xmlns:a16="http://schemas.microsoft.com/office/drawing/2014/main" id="{684D0F7D-15F4-7CEF-0D4D-566F6ECA2EEE}"/>
              </a:ext>
            </a:extLst>
          </p:cNvPr>
          <p:cNvSpPr>
            <a:spLocks noGrp="1"/>
          </p:cNvSpPr>
          <p:nvPr>
            <p:ph idx="1"/>
          </p:nvPr>
        </p:nvSpPr>
        <p:spPr>
          <a:xfrm>
            <a:off x="476250" y="762000"/>
            <a:ext cx="8439150" cy="5715000"/>
          </a:xfrm>
        </p:spPr>
        <p:txBody>
          <a:bodyPr/>
          <a:lstStyle/>
          <a:p>
            <a:pPr marL="0" indent="0">
              <a:buNone/>
            </a:pPr>
            <a:r>
              <a:rPr lang="en-US" sz="2400" b="1" dirty="0"/>
              <a:t>Position the NBS Lens:</a:t>
            </a:r>
          </a:p>
          <a:p>
            <a:pPr>
              <a:lnSpc>
                <a:spcPct val="100000"/>
              </a:lnSpc>
            </a:pPr>
            <a:r>
              <a:rPr lang="en-US" dirty="0"/>
              <a:t>Prism views Nature as a partner, much like a new set of glasses</a:t>
            </a:r>
          </a:p>
          <a:p>
            <a:pPr marL="0" indent="0">
              <a:lnSpc>
                <a:spcPct val="100000"/>
              </a:lnSpc>
              <a:buNone/>
            </a:pPr>
            <a:r>
              <a:rPr lang="en-US" dirty="0"/>
              <a:t>From the landscape characterization, articulate climate change impacts and risk; major environmental challenges to the local environment</a:t>
            </a:r>
          </a:p>
          <a:p>
            <a:pPr marL="0" indent="0">
              <a:buNone/>
            </a:pPr>
            <a:r>
              <a:rPr lang="en-US" sz="2400" b="1" dirty="0"/>
              <a:t>Match to the right framework </a:t>
            </a:r>
          </a:p>
          <a:p>
            <a:pPr marL="514350" indent="-514350">
              <a:buFont typeface="+mj-lt"/>
              <a:buAutoNum type="arabicPeriod"/>
            </a:pPr>
            <a:r>
              <a:rPr lang="en-GB" dirty="0">
                <a:hlinkClick r:id="rId3"/>
              </a:rPr>
              <a:t>Definition of </a:t>
            </a:r>
            <a:r>
              <a:rPr lang="en-GB" dirty="0" err="1">
                <a:hlinkClick r:id="rId3"/>
              </a:rPr>
              <a:t>NbS</a:t>
            </a:r>
            <a:r>
              <a:rPr lang="en-GB" dirty="0">
                <a:hlinkClick r:id="rId3"/>
              </a:rPr>
              <a:t> by the 5</a:t>
            </a:r>
            <a:r>
              <a:rPr lang="en-GB" baseline="30000" dirty="0">
                <a:hlinkClick r:id="rId3"/>
              </a:rPr>
              <a:t>th</a:t>
            </a:r>
            <a:r>
              <a:rPr lang="en-GB" dirty="0">
                <a:hlinkClick r:id="rId3"/>
              </a:rPr>
              <a:t> United Nations Environment Assembly (UNEA 5.2),</a:t>
            </a:r>
            <a:endParaRPr lang="hu-HU" dirty="0"/>
          </a:p>
          <a:p>
            <a:pPr marL="514350" indent="-514350">
              <a:buFont typeface="+mj-lt"/>
              <a:buAutoNum type="arabicPeriod"/>
            </a:pPr>
            <a:r>
              <a:rPr lang="en-GB" dirty="0">
                <a:hlinkClick r:id="rId4"/>
              </a:rPr>
              <a:t>Definition of the European Commission</a:t>
            </a:r>
            <a:endParaRPr lang="hu-HU" dirty="0"/>
          </a:p>
          <a:p>
            <a:pPr marL="514350" indent="-514350">
              <a:buFont typeface="+mj-lt"/>
              <a:buAutoNum type="arabicPeriod"/>
            </a:pPr>
            <a:r>
              <a:rPr lang="en-GB" dirty="0">
                <a:hlinkClick r:id="rId5"/>
              </a:rPr>
              <a:t>The global standard for Nature-based Solutions by IUCN</a:t>
            </a:r>
            <a:endParaRPr lang="hu-HU" sz="2400" dirty="0"/>
          </a:p>
          <a:p>
            <a:pPr marL="514350" indent="-514350">
              <a:buFont typeface="+mj-lt"/>
              <a:buAutoNum type="arabicPeriod"/>
            </a:pPr>
            <a:r>
              <a:rPr lang="en-GB" dirty="0">
                <a:hlinkClick r:id="rId6"/>
              </a:rPr>
              <a:t>Four principles of Nature-based Solutions Initiative</a:t>
            </a:r>
            <a:endParaRPr lang="hu-HU" dirty="0"/>
          </a:p>
          <a:p>
            <a:pPr marL="514350" indent="-514350">
              <a:buFont typeface="+mj-lt"/>
              <a:buAutoNum type="arabicPeriod"/>
            </a:pPr>
            <a:r>
              <a:rPr lang="en-US" dirty="0">
                <a:hlinkClick r:id="rId7"/>
              </a:rPr>
              <a:t>Voluntary Guidelines for the Design and Effective Implementation of Ecosystem-Based Approaches to Climate Change Adaptation and Disaster Risk Reduction</a:t>
            </a:r>
            <a:endParaRPr lang="en-US" sz="2400" dirty="0"/>
          </a:p>
        </p:txBody>
      </p:sp>
      <p:sp>
        <p:nvSpPr>
          <p:cNvPr id="4" name="Slide Number Placeholder 3">
            <a:extLst>
              <a:ext uri="{FF2B5EF4-FFF2-40B4-BE49-F238E27FC236}">
                <a16:creationId xmlns:a16="http://schemas.microsoft.com/office/drawing/2014/main" id="{DC803283-0CD8-E3C8-FBCB-8AD2AF628C5F}"/>
              </a:ext>
            </a:extLst>
          </p:cNvPr>
          <p:cNvSpPr>
            <a:spLocks noGrp="1"/>
          </p:cNvSpPr>
          <p:nvPr>
            <p:ph type="sldNum" sz="quarter" idx="10"/>
          </p:nvPr>
        </p:nvSpPr>
        <p:spPr/>
        <p:txBody>
          <a:bodyPr/>
          <a:lstStyle/>
          <a:p>
            <a:pPr>
              <a:defRPr/>
            </a:pPr>
            <a:fld id="{3B7EE99F-B053-469C-BC63-68AE08C9AF17}" type="slidenum">
              <a:rPr lang="en-US" smtClean="0"/>
              <a:pPr>
                <a:defRPr/>
              </a:pPr>
              <a:t>10</a:t>
            </a:fld>
            <a:endParaRPr lang="en-US"/>
          </a:p>
        </p:txBody>
      </p:sp>
    </p:spTree>
    <p:extLst>
      <p:ext uri="{BB962C8B-B14F-4D97-AF65-F5344CB8AC3E}">
        <p14:creationId xmlns:p14="http://schemas.microsoft.com/office/powerpoint/2010/main" val="71884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30CBC-CAF4-7064-F4A2-F69BD8095A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201BF7-CE98-4D7B-DCB1-1AC18EC8316D}"/>
              </a:ext>
            </a:extLst>
          </p:cNvPr>
          <p:cNvSpPr>
            <a:spLocks noGrp="1"/>
          </p:cNvSpPr>
          <p:nvPr>
            <p:ph type="title"/>
          </p:nvPr>
        </p:nvSpPr>
        <p:spPr/>
        <p:txBody>
          <a:bodyPr/>
          <a:lstStyle/>
          <a:p>
            <a:r>
              <a:rPr lang="en-US" dirty="0"/>
              <a:t>Section 2: The Science</a:t>
            </a:r>
          </a:p>
        </p:txBody>
      </p:sp>
      <p:sp>
        <p:nvSpPr>
          <p:cNvPr id="3" name="Content Placeholder 2">
            <a:extLst>
              <a:ext uri="{FF2B5EF4-FFF2-40B4-BE49-F238E27FC236}">
                <a16:creationId xmlns:a16="http://schemas.microsoft.com/office/drawing/2014/main" id="{A520B3E6-29A3-D322-09D6-8C0ADB6CEB34}"/>
              </a:ext>
            </a:extLst>
          </p:cNvPr>
          <p:cNvSpPr>
            <a:spLocks noGrp="1"/>
          </p:cNvSpPr>
          <p:nvPr>
            <p:ph idx="1"/>
          </p:nvPr>
        </p:nvSpPr>
        <p:spPr>
          <a:xfrm>
            <a:off x="476250" y="762000"/>
            <a:ext cx="8439150" cy="5715000"/>
          </a:xfrm>
        </p:spPr>
        <p:txBody>
          <a:bodyPr/>
          <a:lstStyle/>
          <a:p>
            <a:pPr marL="0" indent="0">
              <a:buNone/>
            </a:pPr>
            <a:r>
              <a:rPr lang="en-US" b="1" dirty="0"/>
              <a:t>Understanding N</a:t>
            </a:r>
            <a:r>
              <a:rPr lang="hu-HU" b="1" dirty="0"/>
              <a:t>b</a:t>
            </a:r>
            <a:r>
              <a:rPr lang="en-US" b="1" dirty="0"/>
              <a:t>S and their functions – digestible, plain language</a:t>
            </a:r>
          </a:p>
          <a:p>
            <a:r>
              <a:rPr lang="en-US" dirty="0"/>
              <a:t>N</a:t>
            </a:r>
            <a:r>
              <a:rPr lang="hu-HU" dirty="0"/>
              <a:t>b</a:t>
            </a:r>
            <a:r>
              <a:rPr lang="en-US" dirty="0"/>
              <a:t>S jointly address societal, economic and ecological challenges simultaneously; multidimensional; not single issue; sustainable over time </a:t>
            </a:r>
          </a:p>
          <a:p>
            <a:r>
              <a:rPr lang="en-US" dirty="0"/>
              <a:t>The key terms – where are they relevant?</a:t>
            </a:r>
          </a:p>
          <a:p>
            <a:r>
              <a:rPr lang="en-US" dirty="0"/>
              <a:t>What are the key features that distinguish a Nature</a:t>
            </a:r>
            <a:r>
              <a:rPr lang="hu-HU" dirty="0"/>
              <a:t>-b</a:t>
            </a:r>
            <a:r>
              <a:rPr lang="en-US" dirty="0" err="1"/>
              <a:t>ased</a:t>
            </a:r>
            <a:r>
              <a:rPr lang="en-US" dirty="0"/>
              <a:t> Solution?</a:t>
            </a:r>
          </a:p>
          <a:p>
            <a:r>
              <a:rPr lang="en-US" dirty="0"/>
              <a:t>What disciplines are involved in developing an N</a:t>
            </a:r>
            <a:r>
              <a:rPr lang="hu-HU" dirty="0"/>
              <a:t>b</a:t>
            </a:r>
            <a:r>
              <a:rPr lang="en-US" dirty="0"/>
              <a:t>S? Where can we find people in those disciplines in our area?</a:t>
            </a:r>
          </a:p>
          <a:p>
            <a:r>
              <a:rPr lang="en-US" dirty="0"/>
              <a:t>Examples of N</a:t>
            </a:r>
            <a:r>
              <a:rPr lang="hu-HU" dirty="0"/>
              <a:t>b</a:t>
            </a:r>
            <a:r>
              <a:rPr lang="en-US" dirty="0"/>
              <a:t>S in our country (pictures)</a:t>
            </a:r>
          </a:p>
          <a:p>
            <a:r>
              <a:rPr lang="en-US" dirty="0"/>
              <a:t>Why N</a:t>
            </a:r>
            <a:r>
              <a:rPr lang="hu-HU" dirty="0"/>
              <a:t>b</a:t>
            </a:r>
            <a:r>
              <a:rPr lang="en-US" dirty="0"/>
              <a:t>S succeed (or don’t);</a:t>
            </a:r>
          </a:p>
          <a:p>
            <a:endParaRPr lang="en-US" dirty="0"/>
          </a:p>
        </p:txBody>
      </p:sp>
      <p:sp>
        <p:nvSpPr>
          <p:cNvPr id="4" name="Slide Number Placeholder 3">
            <a:extLst>
              <a:ext uri="{FF2B5EF4-FFF2-40B4-BE49-F238E27FC236}">
                <a16:creationId xmlns:a16="http://schemas.microsoft.com/office/drawing/2014/main" id="{D68387F0-C78F-291C-E2A2-349037846A48}"/>
              </a:ext>
            </a:extLst>
          </p:cNvPr>
          <p:cNvSpPr>
            <a:spLocks noGrp="1"/>
          </p:cNvSpPr>
          <p:nvPr>
            <p:ph type="sldNum" sz="quarter" idx="10"/>
          </p:nvPr>
        </p:nvSpPr>
        <p:spPr/>
        <p:txBody>
          <a:bodyPr/>
          <a:lstStyle/>
          <a:p>
            <a:pPr>
              <a:defRPr/>
            </a:pPr>
            <a:fld id="{3B7EE99F-B053-469C-BC63-68AE08C9AF17}" type="slidenum">
              <a:rPr lang="en-US" smtClean="0"/>
              <a:pPr>
                <a:defRPr/>
              </a:pPr>
              <a:t>11</a:t>
            </a:fld>
            <a:endParaRPr lang="en-US"/>
          </a:p>
        </p:txBody>
      </p:sp>
    </p:spTree>
    <p:extLst>
      <p:ext uri="{BB962C8B-B14F-4D97-AF65-F5344CB8AC3E}">
        <p14:creationId xmlns:p14="http://schemas.microsoft.com/office/powerpoint/2010/main" val="3207286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62CE9-3CE5-5917-AF17-F62AC800F4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DC37AB-D5D4-DBED-4090-2757E14F1D53}"/>
              </a:ext>
            </a:extLst>
          </p:cNvPr>
          <p:cNvSpPr>
            <a:spLocks noGrp="1"/>
          </p:cNvSpPr>
          <p:nvPr>
            <p:ph type="title"/>
          </p:nvPr>
        </p:nvSpPr>
        <p:spPr/>
        <p:txBody>
          <a:bodyPr/>
          <a:lstStyle/>
          <a:p>
            <a:r>
              <a:rPr lang="en-US" dirty="0"/>
              <a:t>Section 3: Translating and Communicating</a:t>
            </a:r>
            <a:r>
              <a:rPr lang="hu-HU" dirty="0"/>
              <a:t> </a:t>
            </a:r>
            <a:r>
              <a:rPr lang="hu-HU" dirty="0" err="1"/>
              <a:t>NbS</a:t>
            </a:r>
            <a:endParaRPr lang="en-US" dirty="0"/>
          </a:p>
        </p:txBody>
      </p:sp>
      <p:sp>
        <p:nvSpPr>
          <p:cNvPr id="3" name="Content Placeholder 2">
            <a:extLst>
              <a:ext uri="{FF2B5EF4-FFF2-40B4-BE49-F238E27FC236}">
                <a16:creationId xmlns:a16="http://schemas.microsoft.com/office/drawing/2014/main" id="{40E68920-6C06-76EF-7D15-A2B8038EFC6E}"/>
              </a:ext>
            </a:extLst>
          </p:cNvPr>
          <p:cNvSpPr>
            <a:spLocks noGrp="1"/>
          </p:cNvSpPr>
          <p:nvPr>
            <p:ph idx="1"/>
          </p:nvPr>
        </p:nvSpPr>
        <p:spPr>
          <a:xfrm>
            <a:off x="476250" y="762000"/>
            <a:ext cx="8439150" cy="5715000"/>
          </a:xfrm>
        </p:spPr>
        <p:txBody>
          <a:bodyPr/>
          <a:lstStyle/>
          <a:p>
            <a:r>
              <a:rPr lang="hu-HU" dirty="0" err="1"/>
              <a:t>Apply</a:t>
            </a:r>
            <a:r>
              <a:rPr lang="hu-HU" dirty="0"/>
              <a:t> </a:t>
            </a:r>
            <a:r>
              <a:rPr lang="hu-HU" dirty="0" err="1"/>
              <a:t>the</a:t>
            </a:r>
            <a:r>
              <a:rPr lang="hu-HU" dirty="0"/>
              <a:t> </a:t>
            </a:r>
            <a:r>
              <a:rPr lang="hu-HU" dirty="0" err="1"/>
              <a:t>Humanise-Localise-Solutionise</a:t>
            </a:r>
            <a:r>
              <a:rPr lang="hu-HU" dirty="0"/>
              <a:t> (</a:t>
            </a:r>
            <a:r>
              <a:rPr lang="en-US" dirty="0"/>
              <a:t>H-L-S</a:t>
            </a:r>
            <a:r>
              <a:rPr lang="hu-HU" dirty="0"/>
              <a:t>)</a:t>
            </a:r>
            <a:r>
              <a:rPr lang="en-US" dirty="0"/>
              <a:t> methodology for writing engaging NBS stories</a:t>
            </a:r>
            <a:r>
              <a:rPr lang="hu-HU" dirty="0"/>
              <a:t>!</a:t>
            </a:r>
          </a:p>
          <a:p>
            <a:pPr marL="0" indent="0">
              <a:buNone/>
            </a:pPr>
            <a:endParaRPr lang="hu-HU" dirty="0"/>
          </a:p>
          <a:p>
            <a:pPr marL="0" indent="0">
              <a:buNone/>
            </a:pPr>
            <a:r>
              <a:rPr lang="hu-HU" b="1" dirty="0"/>
              <a:t>1. </a:t>
            </a:r>
            <a:r>
              <a:rPr lang="en-US" b="1" dirty="0"/>
              <a:t>Humani</a:t>
            </a:r>
            <a:r>
              <a:rPr lang="hu-HU" b="1" dirty="0"/>
              <a:t>s</a:t>
            </a:r>
            <a:r>
              <a:rPr lang="en-US" b="1" dirty="0"/>
              <a:t>e: </a:t>
            </a:r>
            <a:r>
              <a:rPr lang="en-US" dirty="0"/>
              <a:t>Put a human face on the story – it is about people, not just science.</a:t>
            </a:r>
          </a:p>
          <a:p>
            <a:r>
              <a:rPr lang="en-US" dirty="0"/>
              <a:t>Start from examples and issues where your audience has direct experience. </a:t>
            </a:r>
          </a:p>
          <a:p>
            <a:r>
              <a:rPr lang="en-US" dirty="0"/>
              <a:t>Name individuals; focus on someone who has made a change; explore reasons and multiple benefits; challenges they had to overcome; losses and joys they experienced.</a:t>
            </a:r>
          </a:p>
          <a:p>
            <a:r>
              <a:rPr lang="en-US" dirty="0"/>
              <a:t>Standard dichotomies can help add dimension (old/young; urban/rural)</a:t>
            </a:r>
          </a:p>
        </p:txBody>
      </p:sp>
      <p:sp>
        <p:nvSpPr>
          <p:cNvPr id="4" name="Slide Number Placeholder 3">
            <a:extLst>
              <a:ext uri="{FF2B5EF4-FFF2-40B4-BE49-F238E27FC236}">
                <a16:creationId xmlns:a16="http://schemas.microsoft.com/office/drawing/2014/main" id="{811C393B-4CA1-E0D1-C298-051AD1831522}"/>
              </a:ext>
            </a:extLst>
          </p:cNvPr>
          <p:cNvSpPr>
            <a:spLocks noGrp="1"/>
          </p:cNvSpPr>
          <p:nvPr>
            <p:ph type="sldNum" sz="quarter" idx="10"/>
          </p:nvPr>
        </p:nvSpPr>
        <p:spPr/>
        <p:txBody>
          <a:bodyPr/>
          <a:lstStyle/>
          <a:p>
            <a:pPr>
              <a:defRPr/>
            </a:pPr>
            <a:fld id="{3B7EE99F-B053-469C-BC63-68AE08C9AF17}" type="slidenum">
              <a:rPr lang="en-US" smtClean="0"/>
              <a:pPr>
                <a:defRPr/>
              </a:pPr>
              <a:t>12</a:t>
            </a:fld>
            <a:endParaRPr lang="en-US"/>
          </a:p>
        </p:txBody>
      </p:sp>
    </p:spTree>
    <p:extLst>
      <p:ext uri="{BB962C8B-B14F-4D97-AF65-F5344CB8AC3E}">
        <p14:creationId xmlns:p14="http://schemas.microsoft.com/office/powerpoint/2010/main" val="2059766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1B8CF-738D-BB41-AD44-77FBCDA54D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EB4FE1-5EF7-CB69-2989-DC63979DD7D6}"/>
              </a:ext>
            </a:extLst>
          </p:cNvPr>
          <p:cNvSpPr>
            <a:spLocks noGrp="1"/>
          </p:cNvSpPr>
          <p:nvPr>
            <p:ph type="title"/>
          </p:nvPr>
        </p:nvSpPr>
        <p:spPr/>
        <p:txBody>
          <a:bodyPr/>
          <a:lstStyle/>
          <a:p>
            <a:r>
              <a:rPr lang="en-US" dirty="0"/>
              <a:t>Section 3: Translating and Communicating</a:t>
            </a:r>
          </a:p>
        </p:txBody>
      </p:sp>
      <p:sp>
        <p:nvSpPr>
          <p:cNvPr id="3" name="Content Placeholder 2">
            <a:extLst>
              <a:ext uri="{FF2B5EF4-FFF2-40B4-BE49-F238E27FC236}">
                <a16:creationId xmlns:a16="http://schemas.microsoft.com/office/drawing/2014/main" id="{AA84E60B-B292-DE47-565B-3106751D8D70}"/>
              </a:ext>
            </a:extLst>
          </p:cNvPr>
          <p:cNvSpPr>
            <a:spLocks noGrp="1"/>
          </p:cNvSpPr>
          <p:nvPr>
            <p:ph idx="1"/>
          </p:nvPr>
        </p:nvSpPr>
        <p:spPr>
          <a:xfrm>
            <a:off x="476250" y="762000"/>
            <a:ext cx="8439150" cy="5715000"/>
          </a:xfrm>
        </p:spPr>
        <p:txBody>
          <a:bodyPr/>
          <a:lstStyle/>
          <a:p>
            <a:pPr marL="0" indent="0">
              <a:buNone/>
            </a:pPr>
            <a:r>
              <a:rPr lang="hu-HU" b="1" dirty="0"/>
              <a:t>2. </a:t>
            </a:r>
            <a:r>
              <a:rPr lang="en-US" b="1" dirty="0" err="1"/>
              <a:t>Locali</a:t>
            </a:r>
            <a:r>
              <a:rPr lang="hu-HU" b="1" dirty="0"/>
              <a:t>s</a:t>
            </a:r>
            <a:r>
              <a:rPr lang="en-US" b="1" dirty="0"/>
              <a:t>e: </a:t>
            </a:r>
            <a:r>
              <a:rPr lang="en-US" dirty="0"/>
              <a:t>Put a local context on the story –</a:t>
            </a:r>
            <a:r>
              <a:rPr lang="hu-HU" dirty="0"/>
              <a:t> </a:t>
            </a:r>
            <a:r>
              <a:rPr lang="en-US" dirty="0"/>
              <a:t>Focus on relevant local climate, habitats, landscapes, communities</a:t>
            </a:r>
          </a:p>
          <a:p>
            <a:r>
              <a:rPr lang="en-US" dirty="0"/>
              <a:t>Connect the someone to this issue; then look for the multiplier that connects an individual to the broader local community</a:t>
            </a:r>
          </a:p>
          <a:p>
            <a:r>
              <a:rPr lang="en-US" dirty="0"/>
              <a:t>Connect the environmental phenomenon and its effect e.g. rain runoff</a:t>
            </a:r>
          </a:p>
          <a:p>
            <a:r>
              <a:rPr lang="en-US" dirty="0"/>
              <a:t>Move from Big National government responsibility per se to how it is reflected in the local scene</a:t>
            </a:r>
            <a:r>
              <a:rPr lang="hu-HU" dirty="0"/>
              <a:t> </a:t>
            </a:r>
            <a:r>
              <a:rPr lang="en-US" dirty="0"/>
              <a:t>/ local responsibility</a:t>
            </a:r>
          </a:p>
          <a:p>
            <a:r>
              <a:rPr lang="en-US" dirty="0"/>
              <a:t>Use pictures to link consequences to local/individual decisions; e.g. picture of leaking motor oil near a storm water drain juxtaposed with the picture of a contaminated local stream </a:t>
            </a:r>
          </a:p>
          <a:p>
            <a:r>
              <a:rPr lang="en-US" dirty="0"/>
              <a:t>Use triggers (storms, disasters) and Tie-ins (local adoption of environmental ordinances, Environmental suits,  local NGO activities;  exhibits in natural history museums, science </a:t>
            </a:r>
            <a:r>
              <a:rPr lang="en-US" dirty="0" err="1"/>
              <a:t>centres</a:t>
            </a:r>
            <a:r>
              <a:rPr lang="en-US" dirty="0"/>
              <a:t>, zoos)</a:t>
            </a:r>
          </a:p>
        </p:txBody>
      </p:sp>
      <p:sp>
        <p:nvSpPr>
          <p:cNvPr id="4" name="Slide Number Placeholder 3">
            <a:extLst>
              <a:ext uri="{FF2B5EF4-FFF2-40B4-BE49-F238E27FC236}">
                <a16:creationId xmlns:a16="http://schemas.microsoft.com/office/drawing/2014/main" id="{1ED020FE-A09B-C0AE-31D9-BDBC97730C6F}"/>
              </a:ext>
            </a:extLst>
          </p:cNvPr>
          <p:cNvSpPr>
            <a:spLocks noGrp="1"/>
          </p:cNvSpPr>
          <p:nvPr>
            <p:ph type="sldNum" sz="quarter" idx="10"/>
          </p:nvPr>
        </p:nvSpPr>
        <p:spPr/>
        <p:txBody>
          <a:bodyPr/>
          <a:lstStyle/>
          <a:p>
            <a:pPr>
              <a:defRPr/>
            </a:pPr>
            <a:fld id="{3B7EE99F-B053-469C-BC63-68AE08C9AF17}" type="slidenum">
              <a:rPr lang="en-US" smtClean="0"/>
              <a:pPr>
                <a:defRPr/>
              </a:pPr>
              <a:t>13</a:t>
            </a:fld>
            <a:endParaRPr lang="en-US"/>
          </a:p>
        </p:txBody>
      </p:sp>
    </p:spTree>
    <p:extLst>
      <p:ext uri="{BB962C8B-B14F-4D97-AF65-F5344CB8AC3E}">
        <p14:creationId xmlns:p14="http://schemas.microsoft.com/office/powerpoint/2010/main" val="3985113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ED75E-B7C9-C0BE-F23E-DEB3648B17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81DFA3-F649-934F-3E84-9E2E94FCEFB5}"/>
              </a:ext>
            </a:extLst>
          </p:cNvPr>
          <p:cNvSpPr>
            <a:spLocks noGrp="1"/>
          </p:cNvSpPr>
          <p:nvPr>
            <p:ph type="title"/>
          </p:nvPr>
        </p:nvSpPr>
        <p:spPr/>
        <p:txBody>
          <a:bodyPr/>
          <a:lstStyle/>
          <a:p>
            <a:r>
              <a:rPr lang="en-US" dirty="0"/>
              <a:t>Section 3: Translating and Communicating</a:t>
            </a:r>
          </a:p>
        </p:txBody>
      </p:sp>
      <p:sp>
        <p:nvSpPr>
          <p:cNvPr id="3" name="Content Placeholder 2">
            <a:extLst>
              <a:ext uri="{FF2B5EF4-FFF2-40B4-BE49-F238E27FC236}">
                <a16:creationId xmlns:a16="http://schemas.microsoft.com/office/drawing/2014/main" id="{4D4112EE-BC7A-2609-C49F-F8BB332CC8D0}"/>
              </a:ext>
            </a:extLst>
          </p:cNvPr>
          <p:cNvSpPr>
            <a:spLocks noGrp="1"/>
          </p:cNvSpPr>
          <p:nvPr>
            <p:ph idx="1"/>
          </p:nvPr>
        </p:nvSpPr>
        <p:spPr>
          <a:xfrm>
            <a:off x="476250" y="762000"/>
            <a:ext cx="8439150" cy="5715000"/>
          </a:xfrm>
        </p:spPr>
        <p:txBody>
          <a:bodyPr/>
          <a:lstStyle/>
          <a:p>
            <a:pPr marL="0" indent="0">
              <a:buNone/>
            </a:pPr>
            <a:r>
              <a:rPr lang="hu-HU" sz="2400" b="1" dirty="0"/>
              <a:t>3. </a:t>
            </a:r>
            <a:r>
              <a:rPr lang="en-US" sz="2400" b="1" dirty="0" err="1"/>
              <a:t>Solutioni</a:t>
            </a:r>
            <a:r>
              <a:rPr lang="hu-HU" sz="2400" b="1" dirty="0"/>
              <a:t>s</a:t>
            </a:r>
            <a:r>
              <a:rPr lang="en-US" sz="2400" b="1" dirty="0"/>
              <a:t>e: </a:t>
            </a:r>
            <a:r>
              <a:rPr lang="en-US" sz="2400" dirty="0"/>
              <a:t>Explaining solutions, their advantages and limitations makes a story compelling and empowering.</a:t>
            </a:r>
          </a:p>
          <a:p>
            <a:r>
              <a:rPr lang="en-US" sz="2400" dirty="0"/>
              <a:t>What background will give the audience theoretical foundation?</a:t>
            </a:r>
          </a:p>
          <a:p>
            <a:pPr lvl="1"/>
            <a:r>
              <a:rPr lang="en-US" sz="2000" dirty="0"/>
              <a:t>Balancing accuracy with focus on usefulness</a:t>
            </a:r>
          </a:p>
          <a:p>
            <a:r>
              <a:rPr lang="en-US" sz="2400" dirty="0"/>
              <a:t>Recent history- what has been tried and results—unintended consequences, good and bad; </a:t>
            </a:r>
          </a:p>
          <a:p>
            <a:r>
              <a:rPr lang="en-US" sz="2400" dirty="0"/>
              <a:t>Focus on specific people , communities, attempts to develop solutions</a:t>
            </a:r>
          </a:p>
          <a:p>
            <a:r>
              <a:rPr lang="en-US" sz="2400" dirty="0"/>
              <a:t>Where is work on this issue being done locally?</a:t>
            </a:r>
          </a:p>
          <a:p>
            <a:r>
              <a:rPr lang="en-US" sz="2400" dirty="0"/>
              <a:t>Local universities and practitioners have anything to offer?</a:t>
            </a:r>
          </a:p>
        </p:txBody>
      </p:sp>
      <p:sp>
        <p:nvSpPr>
          <p:cNvPr id="4" name="Slide Number Placeholder 3">
            <a:extLst>
              <a:ext uri="{FF2B5EF4-FFF2-40B4-BE49-F238E27FC236}">
                <a16:creationId xmlns:a16="http://schemas.microsoft.com/office/drawing/2014/main" id="{B3491C66-2981-6BEA-467B-FE485D2BD57A}"/>
              </a:ext>
            </a:extLst>
          </p:cNvPr>
          <p:cNvSpPr>
            <a:spLocks noGrp="1"/>
          </p:cNvSpPr>
          <p:nvPr>
            <p:ph type="sldNum" sz="quarter" idx="10"/>
          </p:nvPr>
        </p:nvSpPr>
        <p:spPr/>
        <p:txBody>
          <a:bodyPr/>
          <a:lstStyle/>
          <a:p>
            <a:pPr>
              <a:defRPr/>
            </a:pPr>
            <a:fld id="{3B7EE99F-B053-469C-BC63-68AE08C9AF17}" type="slidenum">
              <a:rPr lang="en-US" smtClean="0"/>
              <a:pPr>
                <a:defRPr/>
              </a:pPr>
              <a:t>14</a:t>
            </a:fld>
            <a:endParaRPr lang="en-US"/>
          </a:p>
        </p:txBody>
      </p:sp>
    </p:spTree>
    <p:extLst>
      <p:ext uri="{BB962C8B-B14F-4D97-AF65-F5344CB8AC3E}">
        <p14:creationId xmlns:p14="http://schemas.microsoft.com/office/powerpoint/2010/main" val="749580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B9BB6-112E-7689-678E-0E2D465EF1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164BB7-4D3D-970C-5027-131FE3BF8B16}"/>
              </a:ext>
            </a:extLst>
          </p:cNvPr>
          <p:cNvSpPr>
            <a:spLocks noGrp="1"/>
          </p:cNvSpPr>
          <p:nvPr>
            <p:ph type="title"/>
          </p:nvPr>
        </p:nvSpPr>
        <p:spPr/>
        <p:txBody>
          <a:bodyPr/>
          <a:lstStyle/>
          <a:p>
            <a:r>
              <a:rPr lang="en-US" dirty="0"/>
              <a:t>Adapting to the media: tv; radio; print; social</a:t>
            </a:r>
          </a:p>
        </p:txBody>
      </p:sp>
      <p:sp>
        <p:nvSpPr>
          <p:cNvPr id="3" name="Content Placeholder 2">
            <a:extLst>
              <a:ext uri="{FF2B5EF4-FFF2-40B4-BE49-F238E27FC236}">
                <a16:creationId xmlns:a16="http://schemas.microsoft.com/office/drawing/2014/main" id="{BBC284E4-68BA-AFDC-E3F2-2316B007B8B7}"/>
              </a:ext>
            </a:extLst>
          </p:cNvPr>
          <p:cNvSpPr>
            <a:spLocks noGrp="1"/>
          </p:cNvSpPr>
          <p:nvPr>
            <p:ph idx="1"/>
          </p:nvPr>
        </p:nvSpPr>
        <p:spPr>
          <a:xfrm>
            <a:off x="476250" y="762000"/>
            <a:ext cx="8153400" cy="5638800"/>
          </a:xfrm>
        </p:spPr>
        <p:txBody>
          <a:bodyPr/>
          <a:lstStyle/>
          <a:p>
            <a:r>
              <a:rPr lang="en-US" dirty="0"/>
              <a:t>Stage visuals within the narrative; clear link to the story</a:t>
            </a:r>
          </a:p>
          <a:p>
            <a:r>
              <a:rPr lang="en-US" dirty="0"/>
              <a:t>Balance pictures vs</a:t>
            </a:r>
            <a:r>
              <a:rPr lang="hu-HU" dirty="0"/>
              <a:t>.</a:t>
            </a:r>
            <a:r>
              <a:rPr lang="en-US" dirty="0"/>
              <a:t> words; adjectives; verbs;</a:t>
            </a:r>
          </a:p>
          <a:p>
            <a:r>
              <a:rPr lang="en-US" dirty="0"/>
              <a:t>Foster a real sense of place - invite curiosity, foster engagement with  landscape images that can be specifically identified, show emotion</a:t>
            </a:r>
          </a:p>
          <a:p>
            <a:r>
              <a:rPr lang="en-US" dirty="0"/>
              <a:t>Many visuals are copyrighted; cite the source!</a:t>
            </a:r>
          </a:p>
          <a:p>
            <a:pPr marL="0" indent="0">
              <a:buNone/>
            </a:pPr>
            <a:r>
              <a:rPr lang="en-US" b="1" dirty="0"/>
              <a:t>Rigor: Recognizing and Countering misinformation/disinformation</a:t>
            </a:r>
          </a:p>
          <a:p>
            <a:r>
              <a:rPr lang="en-US" b="1" dirty="0"/>
              <a:t>Misinformation </a:t>
            </a:r>
            <a:r>
              <a:rPr lang="en-US" dirty="0"/>
              <a:t>comes from mistakes, misinterpretation, AI, removing the context; </a:t>
            </a:r>
            <a:r>
              <a:rPr lang="en-US" b="1" dirty="0"/>
              <a:t>Disinformation</a:t>
            </a:r>
            <a:r>
              <a:rPr lang="en-US" dirty="0"/>
              <a:t> deliberate tries to make the inaccurate sound/ look correct; often in the juxtaposition of images and text</a:t>
            </a:r>
          </a:p>
          <a:p>
            <a:r>
              <a:rPr lang="en-US" dirty="0"/>
              <a:t>Check sources / chain of custody of conclusions &amp; characterizations</a:t>
            </a:r>
          </a:p>
          <a:p>
            <a:r>
              <a:rPr lang="en-US" b="1" i="1" dirty="0"/>
              <a:t>If it sounds too good/too simple to be true, it probably is not.</a:t>
            </a:r>
          </a:p>
          <a:p>
            <a:r>
              <a:rPr lang="en-US" dirty="0"/>
              <a:t>Check for fairness and bias – were all the conclusions known before writing started?</a:t>
            </a:r>
          </a:p>
          <a:p>
            <a:r>
              <a:rPr lang="en-US" dirty="0"/>
              <a:t>Develop trusted sources to help fact, context checking</a:t>
            </a:r>
          </a:p>
          <a:p>
            <a:endParaRPr lang="en-US" dirty="0"/>
          </a:p>
        </p:txBody>
      </p:sp>
      <p:sp>
        <p:nvSpPr>
          <p:cNvPr id="4" name="Slide Number Placeholder 3">
            <a:extLst>
              <a:ext uri="{FF2B5EF4-FFF2-40B4-BE49-F238E27FC236}">
                <a16:creationId xmlns:a16="http://schemas.microsoft.com/office/drawing/2014/main" id="{8BD6156A-58AA-E9FE-79D8-A7970A3FD319}"/>
              </a:ext>
            </a:extLst>
          </p:cNvPr>
          <p:cNvSpPr>
            <a:spLocks noGrp="1"/>
          </p:cNvSpPr>
          <p:nvPr>
            <p:ph type="sldNum" sz="quarter" idx="10"/>
          </p:nvPr>
        </p:nvSpPr>
        <p:spPr/>
        <p:txBody>
          <a:bodyPr/>
          <a:lstStyle/>
          <a:p>
            <a:pPr>
              <a:defRPr/>
            </a:pPr>
            <a:fld id="{3B7EE99F-B053-469C-BC63-68AE08C9AF17}" type="slidenum">
              <a:rPr lang="en-US" smtClean="0"/>
              <a:pPr>
                <a:defRPr/>
              </a:pPr>
              <a:t>15</a:t>
            </a:fld>
            <a:endParaRPr lang="en-US"/>
          </a:p>
        </p:txBody>
      </p:sp>
    </p:spTree>
    <p:extLst>
      <p:ext uri="{BB962C8B-B14F-4D97-AF65-F5344CB8AC3E}">
        <p14:creationId xmlns:p14="http://schemas.microsoft.com/office/powerpoint/2010/main" val="345743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9D539-6EDC-7468-6070-468897B4BD7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067F36C-0F12-D4D6-73BE-C2E8A1DD2DE6}"/>
              </a:ext>
            </a:extLst>
          </p:cNvPr>
          <p:cNvSpPr>
            <a:spLocks noGrp="1"/>
          </p:cNvSpPr>
          <p:nvPr>
            <p:ph type="ctrTitle"/>
          </p:nvPr>
        </p:nvSpPr>
        <p:spPr>
          <a:xfrm>
            <a:off x="685800" y="2133600"/>
            <a:ext cx="8382000" cy="2221345"/>
          </a:xfrm>
        </p:spPr>
        <p:txBody>
          <a:bodyPr/>
          <a:lstStyle/>
          <a:p>
            <a:pPr>
              <a:lnSpc>
                <a:spcPct val="150000"/>
              </a:lnSpc>
              <a:spcAft>
                <a:spcPts val="2400"/>
              </a:spcAft>
            </a:pPr>
            <a:r>
              <a:rPr lang="hu-HU" sz="4400" dirty="0" err="1"/>
              <a:t>Links</a:t>
            </a:r>
            <a:r>
              <a:rPr lang="hu-HU" sz="4400" dirty="0"/>
              <a:t> </a:t>
            </a:r>
            <a:r>
              <a:rPr lang="hu-HU" sz="4400" dirty="0" err="1"/>
              <a:t>to</a:t>
            </a:r>
            <a:r>
              <a:rPr lang="hu-HU" sz="4400" dirty="0"/>
              <a:t> </a:t>
            </a:r>
            <a:r>
              <a:rPr lang="hu-HU" sz="4400" dirty="0" err="1"/>
              <a:t>the</a:t>
            </a:r>
            <a:r>
              <a:rPr lang="hu-HU" sz="4400" dirty="0"/>
              <a:t> Design </a:t>
            </a:r>
            <a:r>
              <a:rPr lang="hu-HU" sz="4400" dirty="0" err="1"/>
              <a:t>Guide</a:t>
            </a:r>
            <a:r>
              <a:rPr lang="hu-HU" sz="4400" dirty="0"/>
              <a:t>:</a:t>
            </a:r>
            <a:br>
              <a:rPr lang="hu-HU" sz="4400" dirty="0"/>
            </a:br>
            <a:r>
              <a:rPr lang="en-US" u="sng" dirty="0">
                <a:hlinkClick r:id="rId3"/>
              </a:rPr>
              <a:t>Design Guide For NBS</a:t>
            </a:r>
            <a:r>
              <a:rPr lang="hu-HU" u="sng" dirty="0">
                <a:hlinkClick r:id="rId3"/>
              </a:rPr>
              <a:t> </a:t>
            </a:r>
            <a:r>
              <a:rPr lang="en-US" u="sng" dirty="0">
                <a:hlinkClick r:id="rId3"/>
              </a:rPr>
              <a:t>101 for Journalists</a:t>
            </a:r>
            <a:br>
              <a:rPr lang="hu-HU" u="sng" dirty="0"/>
            </a:br>
            <a:r>
              <a:rPr lang="en-GB" u="sng" dirty="0">
                <a:hlinkClick r:id="rId4"/>
              </a:rPr>
              <a:t>NBS</a:t>
            </a:r>
            <a:r>
              <a:rPr lang="hu-HU" u="sng" dirty="0">
                <a:hlinkClick r:id="rId4"/>
              </a:rPr>
              <a:t> </a:t>
            </a:r>
            <a:r>
              <a:rPr lang="en-GB" u="sng" dirty="0">
                <a:hlinkClick r:id="rId4"/>
              </a:rPr>
              <a:t>101 - Posy Global</a:t>
            </a:r>
            <a:br>
              <a:rPr lang="en-US" dirty="0"/>
            </a:br>
            <a:endParaRPr lang="en-US" dirty="0"/>
          </a:p>
        </p:txBody>
      </p:sp>
      <p:pic>
        <p:nvPicPr>
          <p:cNvPr id="5" name="Kép 4">
            <a:extLst>
              <a:ext uri="{FF2B5EF4-FFF2-40B4-BE49-F238E27FC236}">
                <a16:creationId xmlns:a16="http://schemas.microsoft.com/office/drawing/2014/main" id="{9E0BC5F7-D3A8-A064-B17C-DA8C72C1161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7200" y="5791200"/>
            <a:ext cx="4038600" cy="847279"/>
          </a:xfrm>
          <a:prstGeom prst="rect">
            <a:avLst/>
          </a:prstGeom>
        </p:spPr>
      </p:pic>
      <p:pic>
        <p:nvPicPr>
          <p:cNvPr id="8" name="Kép 7">
            <a:extLst>
              <a:ext uri="{FF2B5EF4-FFF2-40B4-BE49-F238E27FC236}">
                <a16:creationId xmlns:a16="http://schemas.microsoft.com/office/drawing/2014/main" id="{89E01656-3261-B6F0-DCDF-BB9A411768B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1000" y="4332974"/>
            <a:ext cx="8763000" cy="1595760"/>
          </a:xfrm>
          <a:prstGeom prst="rect">
            <a:avLst/>
          </a:prstGeom>
        </p:spPr>
      </p:pic>
      <p:pic>
        <p:nvPicPr>
          <p:cNvPr id="2" name="Kép 1" descr="A képen Grafika, Grafikus tervezés, Betűtípus, képernyőkép látható&#10;&#10;Előfordulhat, hogy az AI által létrehozott tartalom helytelen.">
            <a:extLst>
              <a:ext uri="{FF2B5EF4-FFF2-40B4-BE49-F238E27FC236}">
                <a16:creationId xmlns:a16="http://schemas.microsoft.com/office/drawing/2014/main" id="{40ED80A5-6356-FDFE-AE93-24B8FFF7760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96100" y="5562600"/>
            <a:ext cx="2286000" cy="1143929"/>
          </a:xfrm>
          <a:prstGeom prst="rect">
            <a:avLst/>
          </a:prstGeom>
        </p:spPr>
      </p:pic>
      <p:pic>
        <p:nvPicPr>
          <p:cNvPr id="4" name="Grafik 40" descr="A képen Grafika, Betűtípus, embléma, Grafikus tervezés látható&#10;&#10;Előfordulhat, hogy az AI által létrehozott tartalom helytelen.">
            <a:extLst>
              <a:ext uri="{FF2B5EF4-FFF2-40B4-BE49-F238E27FC236}">
                <a16:creationId xmlns:a16="http://schemas.microsoft.com/office/drawing/2014/main" id="{20633A5E-B717-6A69-833F-BF080690571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10100" y="5791200"/>
            <a:ext cx="2275222" cy="674687"/>
          </a:xfrm>
          <a:prstGeom prst="rect">
            <a:avLst/>
          </a:prstGeom>
        </p:spPr>
      </p:pic>
    </p:spTree>
    <p:extLst>
      <p:ext uri="{BB962C8B-B14F-4D97-AF65-F5344CB8AC3E}">
        <p14:creationId xmlns:p14="http://schemas.microsoft.com/office/powerpoint/2010/main" val="731648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AD9A1-7AA3-DE73-A010-FF0306BA77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A6722C-F908-C1DC-AC5B-5A144248FA40}"/>
              </a:ext>
            </a:extLst>
          </p:cNvPr>
          <p:cNvSpPr>
            <a:spLocks noGrp="1"/>
          </p:cNvSpPr>
          <p:nvPr>
            <p:ph type="title"/>
          </p:nvPr>
        </p:nvSpPr>
        <p:spPr/>
        <p:txBody>
          <a:bodyPr/>
          <a:lstStyle/>
          <a:p>
            <a:r>
              <a:rPr lang="en-GB" dirty="0"/>
              <a:t>Why</a:t>
            </a:r>
            <a:r>
              <a:rPr lang="hu-HU" dirty="0"/>
              <a:t> </a:t>
            </a:r>
            <a:r>
              <a:rPr lang="en-GB" dirty="0"/>
              <a:t>N</a:t>
            </a:r>
            <a:r>
              <a:rPr lang="hu-HU" dirty="0"/>
              <a:t>b</a:t>
            </a:r>
            <a:r>
              <a:rPr lang="en-GB" dirty="0"/>
              <a:t>S 101 for Journalists?</a:t>
            </a:r>
            <a:endParaRPr lang="en-US" dirty="0"/>
          </a:p>
        </p:txBody>
      </p:sp>
      <p:sp>
        <p:nvSpPr>
          <p:cNvPr id="3" name="Content Placeholder 2">
            <a:extLst>
              <a:ext uri="{FF2B5EF4-FFF2-40B4-BE49-F238E27FC236}">
                <a16:creationId xmlns:a16="http://schemas.microsoft.com/office/drawing/2014/main" id="{DF85966F-7FAA-26A8-A1B4-E153A544D6B5}"/>
              </a:ext>
            </a:extLst>
          </p:cNvPr>
          <p:cNvSpPr>
            <a:spLocks noGrp="1"/>
          </p:cNvSpPr>
          <p:nvPr>
            <p:ph idx="1"/>
          </p:nvPr>
        </p:nvSpPr>
        <p:spPr>
          <a:xfrm>
            <a:off x="476249" y="838200"/>
            <a:ext cx="8258175" cy="5638800"/>
          </a:xfrm>
        </p:spPr>
        <p:txBody>
          <a:bodyPr/>
          <a:lstStyle/>
          <a:p>
            <a:pPr>
              <a:lnSpc>
                <a:spcPct val="105000"/>
              </a:lnSpc>
              <a:spcBef>
                <a:spcPts val="400"/>
              </a:spcBef>
              <a:spcAft>
                <a:spcPts val="600"/>
              </a:spcAft>
            </a:pPr>
            <a:r>
              <a:rPr lang="en-GB" sz="2400" dirty="0"/>
              <a:t>Media can have an </a:t>
            </a:r>
            <a:r>
              <a:rPr lang="en-GB" sz="2400" b="1" dirty="0"/>
              <a:t>outsized impact </a:t>
            </a:r>
            <a:r>
              <a:rPr lang="en-GB" sz="2400" dirty="0"/>
              <a:t>on acceptability, acceptance and upscaling of </a:t>
            </a:r>
            <a:r>
              <a:rPr lang="hu-HU" sz="2400" dirty="0"/>
              <a:t>N</a:t>
            </a:r>
            <a:r>
              <a:rPr lang="en-GB" sz="2400" dirty="0" err="1"/>
              <a:t>ature</a:t>
            </a:r>
            <a:r>
              <a:rPr lang="hu-HU" sz="2400" dirty="0"/>
              <a:t>-</a:t>
            </a:r>
            <a:r>
              <a:rPr lang="en-GB" sz="2400" dirty="0"/>
              <a:t>based </a:t>
            </a:r>
            <a:r>
              <a:rPr lang="hu-HU" sz="2400" dirty="0"/>
              <a:t>S</a:t>
            </a:r>
            <a:r>
              <a:rPr lang="en-GB" sz="2400" dirty="0" err="1"/>
              <a:t>olutions</a:t>
            </a:r>
            <a:r>
              <a:rPr lang="en-GB" sz="2400" dirty="0"/>
              <a:t>.</a:t>
            </a:r>
            <a:r>
              <a:rPr lang="hu-HU" sz="2400" dirty="0"/>
              <a:t>.</a:t>
            </a:r>
            <a:r>
              <a:rPr lang="en-GB" sz="2400" dirty="0"/>
              <a:t>. But so far</a:t>
            </a:r>
            <a:r>
              <a:rPr lang="hu-HU" sz="2400" dirty="0"/>
              <a:t> </a:t>
            </a:r>
            <a:r>
              <a:rPr lang="en-GB" sz="2400" dirty="0"/>
              <a:t>little uptake</a:t>
            </a:r>
            <a:r>
              <a:rPr lang="hu-HU" sz="2400" dirty="0"/>
              <a:t>, </a:t>
            </a:r>
            <a:r>
              <a:rPr lang="hu-HU" sz="2400" dirty="0" err="1"/>
              <a:t>since</a:t>
            </a:r>
            <a:r>
              <a:rPr lang="hu-HU" sz="2400" dirty="0"/>
              <a:t> </a:t>
            </a:r>
            <a:r>
              <a:rPr lang="en-GB" sz="2400" dirty="0"/>
              <a:t>complexity of N</a:t>
            </a:r>
            <a:r>
              <a:rPr lang="hu-HU" sz="2400" dirty="0"/>
              <a:t>b</a:t>
            </a:r>
            <a:r>
              <a:rPr lang="en-GB" sz="2400" dirty="0"/>
              <a:t>S makes it hard to share in digestible, appealing way </a:t>
            </a:r>
            <a:endParaRPr lang="en-US" sz="2400" dirty="0"/>
          </a:p>
          <a:p>
            <a:pPr>
              <a:lnSpc>
                <a:spcPct val="105000"/>
              </a:lnSpc>
              <a:spcBef>
                <a:spcPts val="400"/>
              </a:spcBef>
              <a:spcAft>
                <a:spcPts val="600"/>
              </a:spcAft>
            </a:pPr>
            <a:r>
              <a:rPr lang="en-GB" sz="2400" dirty="0"/>
              <a:t>Designed this workshop to bring journalists together with experts who can help to facilitate wider engagement</a:t>
            </a:r>
          </a:p>
          <a:p>
            <a:pPr>
              <a:lnSpc>
                <a:spcPct val="105000"/>
              </a:lnSpc>
              <a:spcBef>
                <a:spcPts val="400"/>
              </a:spcBef>
              <a:spcAft>
                <a:spcPts val="600"/>
              </a:spcAft>
            </a:pPr>
            <a:r>
              <a:rPr lang="en-GB" sz="2400" dirty="0"/>
              <a:t>Create a meaningful “</a:t>
            </a:r>
            <a:r>
              <a:rPr lang="en-GB" sz="2400" b="1" dirty="0"/>
              <a:t>2-Way Street</a:t>
            </a:r>
            <a:r>
              <a:rPr lang="en-GB" sz="2400" dirty="0"/>
              <a:t>” local ecosystem that connects N</a:t>
            </a:r>
            <a:r>
              <a:rPr lang="hu-HU" sz="2400" dirty="0"/>
              <a:t>b</a:t>
            </a:r>
            <a:r>
              <a:rPr lang="en-GB" sz="2400" dirty="0"/>
              <a:t>S practitioners and scientists with journalists; </a:t>
            </a:r>
            <a:r>
              <a:rPr lang="en-US" sz="2400" dirty="0"/>
              <a:t>filters&gt;funnels&gt;facilitators&gt;</a:t>
            </a:r>
            <a:r>
              <a:rPr lang="en-US" sz="2400" b="1" dirty="0"/>
              <a:t>partners </a:t>
            </a:r>
          </a:p>
          <a:p>
            <a:pPr lvl="0">
              <a:lnSpc>
                <a:spcPct val="105000"/>
              </a:lnSpc>
              <a:spcBef>
                <a:spcPts val="400"/>
              </a:spcBef>
              <a:spcAft>
                <a:spcPts val="600"/>
              </a:spcAft>
            </a:pPr>
            <a:r>
              <a:rPr lang="en-GB" sz="2400" dirty="0"/>
              <a:t>Provide the skills and knowledge journalists need to </a:t>
            </a:r>
            <a:r>
              <a:rPr lang="en-GB" sz="2400" b="1" dirty="0"/>
              <a:t>recognize</a:t>
            </a:r>
            <a:r>
              <a:rPr lang="en-GB" sz="2400" dirty="0"/>
              <a:t> environmental issues so they understand and appreciate the benefits, feasibility  &amp; potential of </a:t>
            </a:r>
            <a:r>
              <a:rPr lang="en-GB" sz="2400" b="1" dirty="0"/>
              <a:t>Nature</a:t>
            </a:r>
            <a:r>
              <a:rPr lang="hu-HU" sz="2400" b="1" dirty="0"/>
              <a:t>-</a:t>
            </a:r>
            <a:r>
              <a:rPr lang="en-GB" sz="2400" b="1" dirty="0"/>
              <a:t>based </a:t>
            </a:r>
            <a:r>
              <a:rPr lang="hu-HU" sz="2400" b="1" dirty="0"/>
              <a:t>S</a:t>
            </a:r>
            <a:r>
              <a:rPr lang="en-GB" sz="2400" b="1" dirty="0" err="1"/>
              <a:t>olutions</a:t>
            </a:r>
            <a:r>
              <a:rPr lang="en-GB" sz="2400" b="1" dirty="0"/>
              <a:t> </a:t>
            </a:r>
            <a:r>
              <a:rPr lang="en-GB" sz="2400" dirty="0"/>
              <a:t>as a better alternative to standard </a:t>
            </a:r>
            <a:r>
              <a:rPr lang="en-GB" sz="2400" dirty="0" err="1"/>
              <a:t>gray</a:t>
            </a:r>
            <a:r>
              <a:rPr lang="en-GB" sz="2400" dirty="0"/>
              <a:t> engineering solutions.</a:t>
            </a:r>
            <a:endParaRPr lang="en-US" sz="2400" dirty="0"/>
          </a:p>
          <a:p>
            <a:pPr marL="0" indent="0">
              <a:buNone/>
            </a:pPr>
            <a:endParaRPr lang="en-US" dirty="0"/>
          </a:p>
        </p:txBody>
      </p:sp>
      <p:sp>
        <p:nvSpPr>
          <p:cNvPr id="4" name="Slide Number Placeholder 3">
            <a:extLst>
              <a:ext uri="{FF2B5EF4-FFF2-40B4-BE49-F238E27FC236}">
                <a16:creationId xmlns:a16="http://schemas.microsoft.com/office/drawing/2014/main" id="{34E2C780-CD46-651E-071C-5FB64224EDB9}"/>
              </a:ext>
            </a:extLst>
          </p:cNvPr>
          <p:cNvSpPr>
            <a:spLocks noGrp="1"/>
          </p:cNvSpPr>
          <p:nvPr>
            <p:ph type="sldNum" sz="quarter" idx="10"/>
          </p:nvPr>
        </p:nvSpPr>
        <p:spPr/>
        <p:txBody>
          <a:bodyPr/>
          <a:lstStyle/>
          <a:p>
            <a:pPr>
              <a:defRPr/>
            </a:pPr>
            <a:fld id="{3B7EE99F-B053-469C-BC63-68AE08C9AF17}" type="slidenum">
              <a:rPr lang="en-US" smtClean="0"/>
              <a:pPr>
                <a:defRPr/>
              </a:pPr>
              <a:t>2</a:t>
            </a:fld>
            <a:endParaRPr lang="en-US"/>
          </a:p>
        </p:txBody>
      </p:sp>
    </p:spTree>
    <p:extLst>
      <p:ext uri="{BB962C8B-B14F-4D97-AF65-F5344CB8AC3E}">
        <p14:creationId xmlns:p14="http://schemas.microsoft.com/office/powerpoint/2010/main" val="480938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3CF95-9E50-D825-247A-7B0D1B0A51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11B5A3-00AC-2FAC-1A6E-011FA73C00A2}"/>
              </a:ext>
            </a:extLst>
          </p:cNvPr>
          <p:cNvSpPr>
            <a:spLocks noGrp="1"/>
          </p:cNvSpPr>
          <p:nvPr>
            <p:ph type="title"/>
          </p:nvPr>
        </p:nvSpPr>
        <p:spPr/>
        <p:txBody>
          <a:bodyPr/>
          <a:lstStyle/>
          <a:p>
            <a:r>
              <a:rPr lang="hu-HU" dirty="0" err="1"/>
              <a:t>Structure</a:t>
            </a:r>
            <a:endParaRPr lang="en-US" dirty="0"/>
          </a:p>
        </p:txBody>
      </p:sp>
      <p:sp>
        <p:nvSpPr>
          <p:cNvPr id="3" name="Content Placeholder 2">
            <a:extLst>
              <a:ext uri="{FF2B5EF4-FFF2-40B4-BE49-F238E27FC236}">
                <a16:creationId xmlns:a16="http://schemas.microsoft.com/office/drawing/2014/main" id="{50F7211E-7ACE-D293-E656-DC9978323562}"/>
              </a:ext>
            </a:extLst>
          </p:cNvPr>
          <p:cNvSpPr>
            <a:spLocks noGrp="1"/>
          </p:cNvSpPr>
          <p:nvPr>
            <p:ph idx="1"/>
          </p:nvPr>
        </p:nvSpPr>
        <p:spPr>
          <a:xfrm>
            <a:off x="476250" y="762000"/>
            <a:ext cx="8439150" cy="5715000"/>
          </a:xfrm>
        </p:spPr>
        <p:txBody>
          <a:bodyPr/>
          <a:lstStyle/>
          <a:p>
            <a:pPr marL="0" indent="0">
              <a:lnSpc>
                <a:spcPct val="108000"/>
              </a:lnSpc>
              <a:buNone/>
            </a:pPr>
            <a:r>
              <a:rPr lang="en-GB" sz="2400" b="1" dirty="0"/>
              <a:t>Part 1: </a:t>
            </a:r>
            <a:r>
              <a:rPr lang="en-GB" b="1" u="sng" dirty="0">
                <a:hlinkClick r:id="rId2"/>
              </a:rPr>
              <a:t>Design Guide For </a:t>
            </a:r>
            <a:r>
              <a:rPr lang="en-GB" b="1" u="sng" dirty="0" err="1">
                <a:hlinkClick r:id="rId2"/>
              </a:rPr>
              <a:t>NbS</a:t>
            </a:r>
            <a:r>
              <a:rPr lang="hu-HU" b="1" u="sng" dirty="0">
                <a:hlinkClick r:id="rId2"/>
              </a:rPr>
              <a:t> </a:t>
            </a:r>
            <a:r>
              <a:rPr lang="en-GB" b="1" u="sng" dirty="0">
                <a:hlinkClick r:id="rId2"/>
              </a:rPr>
              <a:t>101 for Journalists</a:t>
            </a:r>
            <a:endParaRPr lang="hu-HU" dirty="0"/>
          </a:p>
          <a:p>
            <a:pPr>
              <a:lnSpc>
                <a:spcPct val="108000"/>
              </a:lnSpc>
            </a:pPr>
            <a:r>
              <a:rPr lang="hu-HU" dirty="0"/>
              <a:t>T</a:t>
            </a:r>
            <a:r>
              <a:rPr lang="en-GB" dirty="0"/>
              <a:t>o </a:t>
            </a:r>
            <a:r>
              <a:rPr lang="en-GB" noProof="0" dirty="0"/>
              <a:t>help </a:t>
            </a:r>
            <a:r>
              <a:rPr lang="en-GB" noProof="0" dirty="0" err="1"/>
              <a:t>NbS</a:t>
            </a:r>
            <a:r>
              <a:rPr lang="en-GB" noProof="0" dirty="0"/>
              <a:t> Practitioners &amp; advocates develop and implement a framework for the local media that improves the visibility &amp; understanding of </a:t>
            </a:r>
            <a:r>
              <a:rPr lang="en-GB" noProof="0" dirty="0" err="1"/>
              <a:t>NbS</a:t>
            </a:r>
            <a:endParaRPr lang="en-GB" noProof="0" dirty="0"/>
          </a:p>
          <a:p>
            <a:pPr>
              <a:lnSpc>
                <a:spcPct val="108000"/>
              </a:lnSpc>
            </a:pPr>
            <a:r>
              <a:rPr lang="en-GB" noProof="0" dirty="0"/>
              <a:t>Created by </a:t>
            </a:r>
            <a:r>
              <a:rPr lang="en-GB" noProof="0" dirty="0" err="1"/>
              <a:t>PosyGlobal</a:t>
            </a:r>
            <a:endParaRPr lang="en-GB" noProof="0" dirty="0"/>
          </a:p>
          <a:p>
            <a:pPr>
              <a:lnSpc>
                <a:spcPct val="108000"/>
              </a:lnSpc>
            </a:pPr>
            <a:r>
              <a:rPr lang="en-GB" noProof="0" dirty="0"/>
              <a:t>Funded by </a:t>
            </a:r>
            <a:r>
              <a:rPr lang="en-GB" noProof="0" dirty="0" err="1"/>
              <a:t>NBSEduWORLD</a:t>
            </a:r>
            <a:endParaRPr lang="hu-HU" noProof="0" dirty="0"/>
          </a:p>
          <a:p>
            <a:pPr>
              <a:lnSpc>
                <a:spcPct val="108000"/>
              </a:lnSpc>
            </a:pPr>
            <a:r>
              <a:rPr lang="hu-HU" b="1" i="1" dirty="0" err="1"/>
              <a:t>This</a:t>
            </a:r>
            <a:r>
              <a:rPr lang="hu-HU" b="1" i="1" dirty="0"/>
              <a:t> PPT </a:t>
            </a:r>
            <a:r>
              <a:rPr lang="hu-HU" b="1" i="1" dirty="0" err="1"/>
              <a:t>aims</a:t>
            </a:r>
            <a:r>
              <a:rPr lang="hu-HU" b="1" i="1" dirty="0"/>
              <a:t> </a:t>
            </a:r>
            <a:r>
              <a:rPr lang="hu-HU" b="1" i="1" dirty="0" err="1"/>
              <a:t>to</a:t>
            </a:r>
            <a:r>
              <a:rPr lang="hu-HU" b="1" i="1" dirty="0"/>
              <a:t> </a:t>
            </a:r>
            <a:r>
              <a:rPr lang="hu-HU" b="1" i="1" dirty="0" err="1"/>
              <a:t>summarize</a:t>
            </a:r>
            <a:r>
              <a:rPr lang="hu-HU" b="1" i="1" dirty="0"/>
              <a:t> </a:t>
            </a:r>
            <a:r>
              <a:rPr lang="hu-HU" b="1" i="1" dirty="0" err="1"/>
              <a:t>the</a:t>
            </a:r>
            <a:r>
              <a:rPr lang="hu-HU" b="1" i="1" dirty="0"/>
              <a:t> Essentials of </a:t>
            </a:r>
            <a:r>
              <a:rPr lang="hu-HU" b="1" i="1" dirty="0" err="1"/>
              <a:t>the</a:t>
            </a:r>
            <a:r>
              <a:rPr lang="hu-HU" b="1" i="1" dirty="0"/>
              <a:t> </a:t>
            </a:r>
            <a:r>
              <a:rPr lang="hu-HU" b="1" i="1" dirty="0" err="1"/>
              <a:t>Guide</a:t>
            </a:r>
            <a:r>
              <a:rPr lang="hu-HU" b="1" i="1" dirty="0"/>
              <a:t>.</a:t>
            </a:r>
            <a:endParaRPr lang="en-GB" b="1" i="1" noProof="0" dirty="0"/>
          </a:p>
          <a:p>
            <a:pPr marL="0" indent="0">
              <a:buNone/>
            </a:pPr>
            <a:r>
              <a:rPr lang="en-GB" sz="2400" b="1" noProof="0" dirty="0"/>
              <a:t>Part 2: </a:t>
            </a:r>
            <a:r>
              <a:rPr lang="en-GB" b="1" noProof="0" dirty="0" err="1"/>
              <a:t>NbS</a:t>
            </a:r>
            <a:r>
              <a:rPr lang="en-GB" b="1" noProof="0" dirty="0"/>
              <a:t> 101 Press Orientation Kit</a:t>
            </a:r>
            <a:endParaRPr lang="en-GB" noProof="0" dirty="0"/>
          </a:p>
          <a:p>
            <a:r>
              <a:rPr lang="en-GB" noProof="0" dirty="0"/>
              <a:t>A toolkit for </a:t>
            </a:r>
            <a:r>
              <a:rPr lang="en-GB" noProof="0" dirty="0" err="1"/>
              <a:t>NbS</a:t>
            </a:r>
            <a:r>
              <a:rPr lang="en-GB" noProof="0" dirty="0"/>
              <a:t> Hubs to engage journalists and build capacities for promoting </a:t>
            </a:r>
            <a:r>
              <a:rPr lang="en-GB" noProof="0" dirty="0" err="1"/>
              <a:t>NbS</a:t>
            </a:r>
            <a:r>
              <a:rPr lang="en-GB" noProof="0" dirty="0"/>
              <a:t> based on the Hungarian instance</a:t>
            </a:r>
          </a:p>
          <a:p>
            <a:pPr>
              <a:lnSpc>
                <a:spcPct val="108000"/>
              </a:lnSpc>
            </a:pPr>
            <a:r>
              <a:rPr lang="en-GB" noProof="0" dirty="0"/>
              <a:t>Created by BURST, the Coordinator of the Hungarian </a:t>
            </a:r>
            <a:r>
              <a:rPr lang="en-GB" noProof="0" dirty="0" err="1"/>
              <a:t>NbS</a:t>
            </a:r>
            <a:r>
              <a:rPr lang="en-GB" noProof="0" dirty="0"/>
              <a:t> Hub called TeAM HUb, in collaboration with </a:t>
            </a:r>
            <a:r>
              <a:rPr lang="en-GB" noProof="0" dirty="0" err="1"/>
              <a:t>PosyGlobal</a:t>
            </a:r>
            <a:r>
              <a:rPr lang="en-GB" noProof="0" dirty="0"/>
              <a:t>.</a:t>
            </a:r>
          </a:p>
          <a:p>
            <a:pPr>
              <a:lnSpc>
                <a:spcPct val="108000"/>
              </a:lnSpc>
            </a:pPr>
            <a:r>
              <a:rPr lang="en-GB" noProof="0" dirty="0"/>
              <a:t>Funded by NetworkNature.</a:t>
            </a:r>
            <a:endParaRPr lang="hu-HU" noProof="0" dirty="0"/>
          </a:p>
          <a:p>
            <a:pPr>
              <a:lnSpc>
                <a:spcPct val="108000"/>
              </a:lnSpc>
            </a:pPr>
            <a:r>
              <a:rPr lang="hu-HU" b="1" i="1" dirty="0"/>
              <a:t>The </a:t>
            </a:r>
            <a:r>
              <a:rPr lang="hu-HU" b="1" i="1" dirty="0" err="1"/>
              <a:t>tools</a:t>
            </a:r>
            <a:r>
              <a:rPr lang="hu-HU" b="1" i="1" dirty="0"/>
              <a:t> </a:t>
            </a:r>
            <a:r>
              <a:rPr lang="hu-HU" b="1" i="1" dirty="0" err="1"/>
              <a:t>aim</a:t>
            </a:r>
            <a:r>
              <a:rPr lang="hu-HU" b="1" i="1" dirty="0"/>
              <a:t> </a:t>
            </a:r>
            <a:r>
              <a:rPr lang="hu-HU" b="1" i="1" dirty="0" err="1"/>
              <a:t>to</a:t>
            </a:r>
            <a:r>
              <a:rPr lang="hu-HU" b="1" i="1" dirty="0"/>
              <a:t> </a:t>
            </a:r>
            <a:r>
              <a:rPr lang="hu-HU" b="1" i="1" dirty="0" err="1"/>
              <a:t>support</a:t>
            </a:r>
            <a:r>
              <a:rPr lang="hu-HU" b="1" i="1" dirty="0"/>
              <a:t> </a:t>
            </a:r>
            <a:r>
              <a:rPr lang="hu-HU" b="1" i="1" dirty="0" err="1"/>
              <a:t>the</a:t>
            </a:r>
            <a:r>
              <a:rPr lang="en-GB" b="1" i="1" dirty="0"/>
              <a:t> adaptation of the NbS101 for Journalists to local environment and local language.</a:t>
            </a:r>
            <a:endParaRPr lang="hu-HU" b="1" i="1" noProof="0" dirty="0"/>
          </a:p>
          <a:p>
            <a:pPr>
              <a:lnSpc>
                <a:spcPct val="108000"/>
              </a:lnSpc>
            </a:pPr>
            <a:endParaRPr lang="en-GB" i="1" noProof="0" dirty="0"/>
          </a:p>
          <a:p>
            <a:pPr marL="0" indent="0">
              <a:buNone/>
            </a:pPr>
            <a:endParaRPr lang="en-US" sz="1600" dirty="0"/>
          </a:p>
          <a:p>
            <a:pPr marL="0" indent="0">
              <a:buNone/>
            </a:pPr>
            <a:endParaRPr lang="en-US" dirty="0"/>
          </a:p>
        </p:txBody>
      </p:sp>
      <p:sp>
        <p:nvSpPr>
          <p:cNvPr id="4" name="Slide Number Placeholder 3">
            <a:extLst>
              <a:ext uri="{FF2B5EF4-FFF2-40B4-BE49-F238E27FC236}">
                <a16:creationId xmlns:a16="http://schemas.microsoft.com/office/drawing/2014/main" id="{ED3CE8CF-3BC9-402B-436E-E7B510A46E92}"/>
              </a:ext>
            </a:extLst>
          </p:cNvPr>
          <p:cNvSpPr>
            <a:spLocks noGrp="1"/>
          </p:cNvSpPr>
          <p:nvPr>
            <p:ph type="sldNum" sz="quarter" idx="10"/>
          </p:nvPr>
        </p:nvSpPr>
        <p:spPr/>
        <p:txBody>
          <a:bodyPr/>
          <a:lstStyle/>
          <a:p>
            <a:pPr>
              <a:defRPr/>
            </a:pPr>
            <a:fld id="{3B7EE99F-B053-469C-BC63-68AE08C9AF17}" type="slidenum">
              <a:rPr lang="en-US" smtClean="0"/>
              <a:pPr>
                <a:defRPr/>
              </a:pPr>
              <a:t>3</a:t>
            </a:fld>
            <a:endParaRPr lang="en-US"/>
          </a:p>
        </p:txBody>
      </p:sp>
    </p:spTree>
    <p:extLst>
      <p:ext uri="{BB962C8B-B14F-4D97-AF65-F5344CB8AC3E}">
        <p14:creationId xmlns:p14="http://schemas.microsoft.com/office/powerpoint/2010/main" val="3666656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B1A55-31E0-B01E-E9EF-BD76E630E0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DA3B0D-8E52-21D7-8D0F-FBE7F2DF67AA}"/>
              </a:ext>
            </a:extLst>
          </p:cNvPr>
          <p:cNvSpPr>
            <a:spLocks noGrp="1"/>
          </p:cNvSpPr>
          <p:nvPr>
            <p:ph type="title"/>
          </p:nvPr>
        </p:nvSpPr>
        <p:spPr/>
        <p:txBody>
          <a:bodyPr/>
          <a:lstStyle/>
          <a:p>
            <a:r>
              <a:rPr lang="en-US" dirty="0"/>
              <a:t>Audience Targets</a:t>
            </a:r>
          </a:p>
        </p:txBody>
      </p:sp>
      <p:sp>
        <p:nvSpPr>
          <p:cNvPr id="3" name="Content Placeholder 2">
            <a:extLst>
              <a:ext uri="{FF2B5EF4-FFF2-40B4-BE49-F238E27FC236}">
                <a16:creationId xmlns:a16="http://schemas.microsoft.com/office/drawing/2014/main" id="{2774884B-F148-0308-0738-D2F9EA9D77F0}"/>
              </a:ext>
            </a:extLst>
          </p:cNvPr>
          <p:cNvSpPr>
            <a:spLocks noGrp="1"/>
          </p:cNvSpPr>
          <p:nvPr>
            <p:ph idx="1"/>
          </p:nvPr>
        </p:nvSpPr>
        <p:spPr>
          <a:xfrm>
            <a:off x="476250" y="762000"/>
            <a:ext cx="8439150" cy="5715000"/>
          </a:xfrm>
        </p:spPr>
        <p:txBody>
          <a:bodyPr/>
          <a:lstStyle/>
          <a:p>
            <a:pPr marL="0" indent="0">
              <a:lnSpc>
                <a:spcPct val="108000"/>
              </a:lnSpc>
              <a:buNone/>
            </a:pPr>
            <a:r>
              <a:rPr lang="en-GB" sz="2400" b="1" dirty="0"/>
              <a:t>Who can use the Design Guide to organize an N</a:t>
            </a:r>
            <a:r>
              <a:rPr lang="hu-HU" sz="2400" b="1" dirty="0"/>
              <a:t>b</a:t>
            </a:r>
            <a:r>
              <a:rPr lang="en-GB" sz="2400" b="1" dirty="0"/>
              <a:t>S 101?</a:t>
            </a:r>
            <a:endParaRPr lang="en-US" sz="2400" b="1" dirty="0"/>
          </a:p>
          <a:p>
            <a:r>
              <a:rPr lang="en-GB" dirty="0"/>
              <a:t>N</a:t>
            </a:r>
            <a:r>
              <a:rPr lang="hu-HU" dirty="0"/>
              <a:t>b</a:t>
            </a:r>
            <a:r>
              <a:rPr lang="en-GB" dirty="0"/>
              <a:t>S Hubs;  </a:t>
            </a:r>
            <a:endParaRPr lang="hu-HU" dirty="0"/>
          </a:p>
          <a:p>
            <a:r>
              <a:rPr lang="hu-HU" b="1" dirty="0"/>
              <a:t>NBS </a:t>
            </a:r>
            <a:r>
              <a:rPr lang="hu-HU" b="1" dirty="0" err="1"/>
              <a:t>Professionals</a:t>
            </a:r>
            <a:r>
              <a:rPr lang="hu-HU" b="1" dirty="0"/>
              <a:t> (NBSP)</a:t>
            </a:r>
            <a:r>
              <a:rPr lang="hu-HU" dirty="0"/>
              <a:t>, </a:t>
            </a:r>
            <a:r>
              <a:rPr lang="hu-HU" dirty="0" err="1"/>
              <a:t>including</a:t>
            </a:r>
            <a:r>
              <a:rPr lang="hu-HU" dirty="0"/>
              <a:t> </a:t>
            </a:r>
            <a:r>
              <a:rPr lang="en-GB" dirty="0"/>
              <a:t>scientists, practitioners, N</a:t>
            </a:r>
            <a:r>
              <a:rPr lang="hu-HU" dirty="0"/>
              <a:t>b</a:t>
            </a:r>
            <a:r>
              <a:rPr lang="en-GB" dirty="0"/>
              <a:t>S advocates; environmental NGOs</a:t>
            </a:r>
            <a:r>
              <a:rPr lang="hu-HU" dirty="0"/>
              <a:t>;</a:t>
            </a:r>
            <a:endParaRPr lang="en-GB" dirty="0"/>
          </a:p>
          <a:p>
            <a:r>
              <a:rPr lang="en-GB" dirty="0"/>
              <a:t>Professional Journalist Societies; </a:t>
            </a:r>
            <a:endParaRPr lang="hu-HU" dirty="0"/>
          </a:p>
          <a:p>
            <a:r>
              <a:rPr lang="en-GB" dirty="0"/>
              <a:t>College </a:t>
            </a:r>
            <a:r>
              <a:rPr lang="hu-HU" dirty="0"/>
              <a:t>/ University </a:t>
            </a:r>
            <a:r>
              <a:rPr lang="en-GB" dirty="0"/>
              <a:t>Communication Program</a:t>
            </a:r>
            <a:r>
              <a:rPr lang="hu-HU" dirty="0" err="1"/>
              <a:t>mes</a:t>
            </a:r>
            <a:r>
              <a:rPr lang="hu-HU" dirty="0"/>
              <a:t>.</a:t>
            </a:r>
          </a:p>
          <a:p>
            <a:pPr marL="0" indent="0">
              <a:buNone/>
            </a:pPr>
            <a:endParaRPr lang="en-GB" dirty="0"/>
          </a:p>
          <a:p>
            <a:pPr marL="0" indent="0">
              <a:buNone/>
            </a:pPr>
            <a:r>
              <a:rPr lang="en-GB" sz="2400" b="1" dirty="0"/>
              <a:t>Who is the target audience for N</a:t>
            </a:r>
            <a:r>
              <a:rPr lang="hu-HU" sz="2400" b="1" dirty="0"/>
              <a:t>b</a:t>
            </a:r>
            <a:r>
              <a:rPr lang="en-GB" sz="2400" b="1" dirty="0"/>
              <a:t>S 101 for Journalists?</a:t>
            </a:r>
          </a:p>
          <a:p>
            <a:r>
              <a:rPr lang="hu-HU" b="1" dirty="0" err="1"/>
              <a:t>Journalists</a:t>
            </a:r>
            <a:r>
              <a:rPr lang="hu-HU" b="1" dirty="0"/>
              <a:t> and </a:t>
            </a:r>
            <a:r>
              <a:rPr lang="hu-HU" b="1" dirty="0" err="1"/>
              <a:t>Communicators</a:t>
            </a:r>
            <a:r>
              <a:rPr lang="hu-HU" b="1" dirty="0"/>
              <a:t> (</a:t>
            </a:r>
            <a:r>
              <a:rPr lang="hu-HU" b="1" dirty="0" err="1"/>
              <a:t>JCs</a:t>
            </a:r>
            <a:r>
              <a:rPr lang="hu-HU" b="1" dirty="0"/>
              <a:t>)</a:t>
            </a:r>
            <a:r>
              <a:rPr lang="hu-HU" dirty="0"/>
              <a:t>, </a:t>
            </a:r>
            <a:r>
              <a:rPr lang="hu-HU" dirty="0" err="1"/>
              <a:t>including</a:t>
            </a:r>
            <a:endParaRPr lang="hu-HU" dirty="0"/>
          </a:p>
          <a:p>
            <a:pPr lvl="1"/>
            <a:r>
              <a:rPr lang="en-GB" dirty="0"/>
              <a:t>Local newsroom editors, </a:t>
            </a:r>
          </a:p>
          <a:p>
            <a:pPr lvl="1"/>
            <a:r>
              <a:rPr lang="en-GB" dirty="0"/>
              <a:t>Science, environment, general reporters,</a:t>
            </a:r>
          </a:p>
          <a:p>
            <a:pPr lvl="1"/>
            <a:r>
              <a:rPr lang="en-GB" dirty="0"/>
              <a:t>Science communicators from academia, NGOs and industry</a:t>
            </a:r>
            <a:r>
              <a:rPr lang="hu-HU" dirty="0"/>
              <a:t>,</a:t>
            </a:r>
            <a:endParaRPr lang="en-GB" dirty="0"/>
          </a:p>
          <a:p>
            <a:pPr lvl="1"/>
            <a:r>
              <a:rPr lang="en-GB" dirty="0"/>
              <a:t>Influencers</a:t>
            </a:r>
            <a:r>
              <a:rPr lang="hu-HU" dirty="0"/>
              <a:t>,</a:t>
            </a:r>
            <a:endParaRPr lang="en-GB" dirty="0"/>
          </a:p>
          <a:p>
            <a:pPr lvl="1"/>
            <a:r>
              <a:rPr lang="en-GB" dirty="0"/>
              <a:t>Press Officers</a:t>
            </a:r>
            <a:r>
              <a:rPr lang="hu-HU" dirty="0"/>
              <a:t>.</a:t>
            </a:r>
            <a:endParaRPr lang="en-US" dirty="0"/>
          </a:p>
          <a:p>
            <a:endParaRPr lang="en-US" sz="1600" dirty="0"/>
          </a:p>
          <a:p>
            <a:pPr marL="0" indent="0">
              <a:buNone/>
            </a:pPr>
            <a:endParaRPr lang="en-US" dirty="0"/>
          </a:p>
        </p:txBody>
      </p:sp>
      <p:sp>
        <p:nvSpPr>
          <p:cNvPr id="4" name="Slide Number Placeholder 3">
            <a:extLst>
              <a:ext uri="{FF2B5EF4-FFF2-40B4-BE49-F238E27FC236}">
                <a16:creationId xmlns:a16="http://schemas.microsoft.com/office/drawing/2014/main" id="{0912C094-2296-95F1-211D-F8B389DC12DE}"/>
              </a:ext>
            </a:extLst>
          </p:cNvPr>
          <p:cNvSpPr>
            <a:spLocks noGrp="1"/>
          </p:cNvSpPr>
          <p:nvPr>
            <p:ph type="sldNum" sz="quarter" idx="10"/>
          </p:nvPr>
        </p:nvSpPr>
        <p:spPr/>
        <p:txBody>
          <a:bodyPr/>
          <a:lstStyle/>
          <a:p>
            <a:pPr>
              <a:defRPr/>
            </a:pPr>
            <a:fld id="{3B7EE99F-B053-469C-BC63-68AE08C9AF17}" type="slidenum">
              <a:rPr lang="en-US" smtClean="0"/>
              <a:pPr>
                <a:defRPr/>
              </a:pPr>
              <a:t>4</a:t>
            </a:fld>
            <a:endParaRPr lang="en-US"/>
          </a:p>
        </p:txBody>
      </p:sp>
    </p:spTree>
    <p:extLst>
      <p:ext uri="{BB962C8B-B14F-4D97-AF65-F5344CB8AC3E}">
        <p14:creationId xmlns:p14="http://schemas.microsoft.com/office/powerpoint/2010/main" val="1088718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9CB55-BF00-8FA2-EBBD-ED34829065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8D93F-B61D-5AFA-A742-C7F28E59D37A}"/>
              </a:ext>
            </a:extLst>
          </p:cNvPr>
          <p:cNvSpPr>
            <a:spLocks noGrp="1"/>
          </p:cNvSpPr>
          <p:nvPr>
            <p:ph type="title"/>
          </p:nvPr>
        </p:nvSpPr>
        <p:spPr/>
        <p:txBody>
          <a:bodyPr/>
          <a:lstStyle/>
          <a:p>
            <a:r>
              <a:rPr lang="en-US" dirty="0"/>
              <a:t>N</a:t>
            </a:r>
            <a:r>
              <a:rPr lang="hu-HU" dirty="0"/>
              <a:t>b</a:t>
            </a:r>
            <a:r>
              <a:rPr lang="en-US" dirty="0"/>
              <a:t>S 101 Content</a:t>
            </a:r>
            <a:r>
              <a:rPr lang="hu-HU" dirty="0"/>
              <a:t>s</a:t>
            </a:r>
            <a:endParaRPr lang="en-US" dirty="0"/>
          </a:p>
        </p:txBody>
      </p:sp>
      <p:sp>
        <p:nvSpPr>
          <p:cNvPr id="3" name="Content Placeholder 2">
            <a:extLst>
              <a:ext uri="{FF2B5EF4-FFF2-40B4-BE49-F238E27FC236}">
                <a16:creationId xmlns:a16="http://schemas.microsoft.com/office/drawing/2014/main" id="{60381018-51B3-E01C-5553-CD6598A9371E}"/>
              </a:ext>
            </a:extLst>
          </p:cNvPr>
          <p:cNvSpPr>
            <a:spLocks noGrp="1"/>
          </p:cNvSpPr>
          <p:nvPr>
            <p:ph idx="1"/>
          </p:nvPr>
        </p:nvSpPr>
        <p:spPr>
          <a:xfrm>
            <a:off x="476250" y="685800"/>
            <a:ext cx="8439150" cy="5791200"/>
          </a:xfrm>
        </p:spPr>
        <p:txBody>
          <a:bodyPr/>
          <a:lstStyle/>
          <a:p>
            <a:pPr marL="0" lvl="0" indent="0">
              <a:lnSpc>
                <a:spcPct val="108000"/>
              </a:lnSpc>
              <a:spcBef>
                <a:spcPts val="600"/>
              </a:spcBef>
              <a:buNone/>
            </a:pPr>
            <a:r>
              <a:rPr lang="en-US" sz="2800" b="1" dirty="0"/>
              <a:t>Key Embedded Messages : </a:t>
            </a:r>
          </a:p>
          <a:p>
            <a:pPr>
              <a:lnSpc>
                <a:spcPct val="108000"/>
              </a:lnSpc>
              <a:spcBef>
                <a:spcPts val="600"/>
              </a:spcBef>
            </a:pPr>
            <a:r>
              <a:rPr lang="en-GB" sz="2400" dirty="0"/>
              <a:t>Nature is a partner not the enemy</a:t>
            </a:r>
            <a:endParaRPr lang="en-US" sz="2400" dirty="0"/>
          </a:p>
          <a:p>
            <a:pPr lvl="0">
              <a:lnSpc>
                <a:spcPct val="108000"/>
              </a:lnSpc>
              <a:spcBef>
                <a:spcPts val="500"/>
              </a:spcBef>
            </a:pPr>
            <a:r>
              <a:rPr lang="en-GB" sz="2400" dirty="0"/>
              <a:t>Journalists are professionals and colleagues </a:t>
            </a:r>
          </a:p>
          <a:p>
            <a:pPr lvl="0">
              <a:lnSpc>
                <a:spcPct val="108000"/>
              </a:lnSpc>
              <a:spcBef>
                <a:spcPts val="600"/>
              </a:spcBef>
            </a:pPr>
            <a:r>
              <a:rPr lang="en-GB" sz="2400" dirty="0"/>
              <a:t>Transform climate anxiety to Call To Action</a:t>
            </a:r>
            <a:r>
              <a:rPr lang="hu-HU" sz="2400" dirty="0"/>
              <a:t> </a:t>
            </a:r>
            <a:r>
              <a:rPr lang="hu-HU" sz="2400" dirty="0" err="1"/>
              <a:t>at</a:t>
            </a:r>
            <a:r>
              <a:rPr lang="en-GB" sz="2400" dirty="0"/>
              <a:t> any scale</a:t>
            </a:r>
          </a:p>
          <a:p>
            <a:pPr lvl="0">
              <a:lnSpc>
                <a:spcPct val="108000"/>
              </a:lnSpc>
              <a:spcBef>
                <a:spcPts val="600"/>
              </a:spcBef>
            </a:pPr>
            <a:r>
              <a:rPr lang="en-GB" sz="2400" dirty="0"/>
              <a:t>Science is key to environmental decision making</a:t>
            </a:r>
            <a:endParaRPr lang="en-US" sz="2400" dirty="0"/>
          </a:p>
          <a:p>
            <a:pPr lvl="0">
              <a:lnSpc>
                <a:spcPct val="108000"/>
              </a:lnSpc>
              <a:spcBef>
                <a:spcPts val="600"/>
              </a:spcBef>
            </a:pPr>
            <a:r>
              <a:rPr lang="en-GB" sz="2400" dirty="0"/>
              <a:t>Benefits for people is key to implementation</a:t>
            </a:r>
            <a:endParaRPr lang="en-US" sz="2400" dirty="0"/>
          </a:p>
          <a:p>
            <a:pPr marL="0" indent="0">
              <a:buNone/>
            </a:pPr>
            <a:r>
              <a:rPr lang="en-GB" sz="2800" b="1" dirty="0"/>
              <a:t>What Journalists will learn:</a:t>
            </a:r>
            <a:endParaRPr lang="en-US" sz="2400" dirty="0"/>
          </a:p>
          <a:p>
            <a:pPr>
              <a:lnSpc>
                <a:spcPct val="108000"/>
              </a:lnSpc>
              <a:spcBef>
                <a:spcPts val="500"/>
              </a:spcBef>
            </a:pPr>
            <a:r>
              <a:rPr lang="en-US" sz="2400" dirty="0"/>
              <a:t>What, Why, and Where are N</a:t>
            </a:r>
            <a:r>
              <a:rPr lang="hu-HU" sz="2400" dirty="0" err="1"/>
              <a:t>bS</a:t>
            </a:r>
            <a:r>
              <a:rPr lang="hu-HU" sz="2400" dirty="0"/>
              <a:t>?</a:t>
            </a:r>
            <a:endParaRPr lang="en-US" sz="2400" dirty="0"/>
          </a:p>
          <a:p>
            <a:pPr>
              <a:lnSpc>
                <a:spcPct val="108000"/>
              </a:lnSpc>
              <a:spcBef>
                <a:spcPts val="500"/>
              </a:spcBef>
            </a:pPr>
            <a:r>
              <a:rPr lang="en-US" sz="2300" dirty="0"/>
              <a:t>How to formulate &amp; research a compelling engaging N</a:t>
            </a:r>
            <a:r>
              <a:rPr lang="hu-HU" sz="2300" dirty="0"/>
              <a:t>b</a:t>
            </a:r>
            <a:r>
              <a:rPr lang="en-US" sz="2300" dirty="0"/>
              <a:t>S story</a:t>
            </a:r>
            <a:r>
              <a:rPr lang="hu-HU" sz="2300" dirty="0"/>
              <a:t>?</a:t>
            </a:r>
            <a:endParaRPr lang="en-US" sz="2300" dirty="0"/>
          </a:p>
          <a:p>
            <a:pPr>
              <a:lnSpc>
                <a:spcPct val="108000"/>
              </a:lnSpc>
              <a:spcBef>
                <a:spcPts val="500"/>
              </a:spcBef>
            </a:pPr>
            <a:r>
              <a:rPr lang="en-US" sz="2400" dirty="0"/>
              <a:t>How much context is enough</a:t>
            </a:r>
            <a:r>
              <a:rPr lang="hu-HU" sz="2400" dirty="0"/>
              <a:t>?</a:t>
            </a:r>
            <a:endParaRPr lang="en-US" sz="2400" dirty="0"/>
          </a:p>
          <a:p>
            <a:pPr>
              <a:lnSpc>
                <a:spcPct val="108000"/>
              </a:lnSpc>
              <a:spcBef>
                <a:spcPts val="500"/>
              </a:spcBef>
            </a:pPr>
            <a:r>
              <a:rPr lang="en-US" sz="2400" dirty="0"/>
              <a:t>Fact checking techniques to spotlight mis/disinformation</a:t>
            </a:r>
            <a:r>
              <a:rPr lang="hu-HU" sz="2400" dirty="0"/>
              <a:t>?</a:t>
            </a:r>
            <a:endParaRPr lang="en-US" sz="2400" dirty="0"/>
          </a:p>
          <a:p>
            <a:pPr>
              <a:lnSpc>
                <a:spcPct val="108000"/>
              </a:lnSpc>
            </a:pPr>
            <a:r>
              <a:rPr lang="en-US" sz="2300" dirty="0"/>
              <a:t>Where to find N</a:t>
            </a:r>
            <a:r>
              <a:rPr lang="hu-HU" sz="2300" dirty="0"/>
              <a:t>b</a:t>
            </a:r>
            <a:r>
              <a:rPr lang="en-US" sz="2300" dirty="0"/>
              <a:t>S resources (people, organizations, materials)</a:t>
            </a:r>
            <a:r>
              <a:rPr lang="hu-HU" sz="2300" dirty="0"/>
              <a:t>?</a:t>
            </a:r>
            <a:endParaRPr lang="en-US" sz="2300" dirty="0"/>
          </a:p>
        </p:txBody>
      </p:sp>
      <p:sp>
        <p:nvSpPr>
          <p:cNvPr id="4" name="Slide Number Placeholder 3">
            <a:extLst>
              <a:ext uri="{FF2B5EF4-FFF2-40B4-BE49-F238E27FC236}">
                <a16:creationId xmlns:a16="http://schemas.microsoft.com/office/drawing/2014/main" id="{9E0E80E0-FFD3-D5CB-80FC-07B61C4AC96C}"/>
              </a:ext>
            </a:extLst>
          </p:cNvPr>
          <p:cNvSpPr>
            <a:spLocks noGrp="1"/>
          </p:cNvSpPr>
          <p:nvPr>
            <p:ph type="sldNum" sz="quarter" idx="10"/>
          </p:nvPr>
        </p:nvSpPr>
        <p:spPr/>
        <p:txBody>
          <a:bodyPr/>
          <a:lstStyle/>
          <a:p>
            <a:pPr>
              <a:defRPr/>
            </a:pPr>
            <a:fld id="{3B7EE99F-B053-469C-BC63-68AE08C9AF17}" type="slidenum">
              <a:rPr lang="en-US" smtClean="0"/>
              <a:pPr>
                <a:defRPr/>
              </a:pPr>
              <a:t>5</a:t>
            </a:fld>
            <a:endParaRPr lang="en-US"/>
          </a:p>
        </p:txBody>
      </p:sp>
    </p:spTree>
    <p:extLst>
      <p:ext uri="{BB962C8B-B14F-4D97-AF65-F5344CB8AC3E}">
        <p14:creationId xmlns:p14="http://schemas.microsoft.com/office/powerpoint/2010/main" val="1030193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41D3B-3D85-695F-A41A-E734A90A6B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AA87C1-4973-3320-023F-F0EC4E057C7A}"/>
              </a:ext>
            </a:extLst>
          </p:cNvPr>
          <p:cNvSpPr>
            <a:spLocks noGrp="1"/>
          </p:cNvSpPr>
          <p:nvPr>
            <p:ph type="title"/>
          </p:nvPr>
        </p:nvSpPr>
        <p:spPr/>
        <p:txBody>
          <a:bodyPr/>
          <a:lstStyle/>
          <a:p>
            <a:r>
              <a:rPr lang="en-US" dirty="0"/>
              <a:t>Design Guide Essentials: Seven Step Process</a:t>
            </a:r>
          </a:p>
        </p:txBody>
      </p:sp>
      <p:sp>
        <p:nvSpPr>
          <p:cNvPr id="3" name="Content Placeholder 2">
            <a:extLst>
              <a:ext uri="{FF2B5EF4-FFF2-40B4-BE49-F238E27FC236}">
                <a16:creationId xmlns:a16="http://schemas.microsoft.com/office/drawing/2014/main" id="{35C0B528-9E2E-C0B4-EB06-B8D18C06807B}"/>
              </a:ext>
            </a:extLst>
          </p:cNvPr>
          <p:cNvSpPr>
            <a:spLocks noGrp="1"/>
          </p:cNvSpPr>
          <p:nvPr>
            <p:ph idx="1"/>
          </p:nvPr>
        </p:nvSpPr>
        <p:spPr>
          <a:xfrm>
            <a:off x="476250" y="762000"/>
            <a:ext cx="8439150" cy="5715000"/>
          </a:xfrm>
        </p:spPr>
        <p:txBody>
          <a:bodyPr/>
          <a:lstStyle/>
          <a:p>
            <a:pPr marL="457200" indent="-457200">
              <a:buFont typeface="+mj-lt"/>
              <a:buAutoNum type="arabicPeriod"/>
            </a:pPr>
            <a:r>
              <a:rPr lang="en-US" sz="2400" dirty="0"/>
              <a:t>Assemble a co-creation team; agree on format, timing, agenda, and logistics; recruit participants; OnBoarding</a:t>
            </a:r>
          </a:p>
          <a:p>
            <a:pPr marL="457200" indent="-457200">
              <a:buFont typeface="+mj-lt"/>
              <a:buAutoNum type="arabicPeriod"/>
            </a:pPr>
            <a:r>
              <a:rPr lang="en-US" sz="2400" dirty="0"/>
              <a:t>Identify key local environmental challenges; develop components to interactively adapt to local language and culture around them</a:t>
            </a:r>
          </a:p>
          <a:p>
            <a:pPr marL="457200" indent="-457200">
              <a:buFont typeface="+mj-lt"/>
              <a:buAutoNum type="arabicPeriod"/>
            </a:pPr>
            <a:r>
              <a:rPr lang="en-US" sz="2400" dirty="0"/>
              <a:t>Section 1: Establishing Common Ground</a:t>
            </a:r>
          </a:p>
          <a:p>
            <a:pPr marL="457200" indent="-457200">
              <a:buFont typeface="+mj-lt"/>
              <a:buAutoNum type="arabicPeriod"/>
            </a:pPr>
            <a:r>
              <a:rPr lang="en-US" sz="2400" dirty="0"/>
              <a:t>Section 2: The Science of N</a:t>
            </a:r>
            <a:r>
              <a:rPr lang="hu-HU" sz="2400" dirty="0"/>
              <a:t>b</a:t>
            </a:r>
            <a:r>
              <a:rPr lang="en-US" sz="2400" dirty="0"/>
              <a:t>S</a:t>
            </a:r>
          </a:p>
          <a:p>
            <a:pPr marL="457200" indent="-457200">
              <a:buFont typeface="+mj-lt"/>
              <a:buAutoNum type="arabicPeriod"/>
            </a:pPr>
            <a:r>
              <a:rPr lang="en-US" sz="2400" dirty="0"/>
              <a:t>Section 3: Translating and Communicating N</a:t>
            </a:r>
            <a:r>
              <a:rPr lang="hu-HU" sz="2400" dirty="0"/>
              <a:t>b</a:t>
            </a:r>
            <a:r>
              <a:rPr lang="en-US" sz="2400" dirty="0"/>
              <a:t>S</a:t>
            </a:r>
          </a:p>
          <a:p>
            <a:pPr marL="457200" indent="-457200">
              <a:buFont typeface="+mj-lt"/>
              <a:buAutoNum type="arabicPeriod"/>
            </a:pPr>
            <a:r>
              <a:rPr lang="en-US" sz="2400" dirty="0"/>
              <a:t>Evaluate the impact and generate future follow-up</a:t>
            </a:r>
          </a:p>
          <a:p>
            <a:pPr marL="457200" indent="-457200">
              <a:buFont typeface="+mj-lt"/>
              <a:buAutoNum type="arabicPeriod"/>
            </a:pPr>
            <a:r>
              <a:rPr lang="en-US" sz="2400" dirty="0"/>
              <a:t>Maintain the community you build.</a:t>
            </a:r>
          </a:p>
          <a:p>
            <a:pPr marL="0" indent="0">
              <a:buNone/>
            </a:pPr>
            <a:endParaRPr lang="en-US" dirty="0"/>
          </a:p>
        </p:txBody>
      </p:sp>
      <p:sp>
        <p:nvSpPr>
          <p:cNvPr id="4" name="Slide Number Placeholder 3">
            <a:extLst>
              <a:ext uri="{FF2B5EF4-FFF2-40B4-BE49-F238E27FC236}">
                <a16:creationId xmlns:a16="http://schemas.microsoft.com/office/drawing/2014/main" id="{EF1E974F-D112-DFDF-E982-54C0905C3E16}"/>
              </a:ext>
            </a:extLst>
          </p:cNvPr>
          <p:cNvSpPr>
            <a:spLocks noGrp="1"/>
          </p:cNvSpPr>
          <p:nvPr>
            <p:ph type="sldNum" sz="quarter" idx="10"/>
          </p:nvPr>
        </p:nvSpPr>
        <p:spPr/>
        <p:txBody>
          <a:bodyPr/>
          <a:lstStyle/>
          <a:p>
            <a:pPr>
              <a:defRPr/>
            </a:pPr>
            <a:fld id="{3B7EE99F-B053-469C-BC63-68AE08C9AF17}" type="slidenum">
              <a:rPr lang="en-US" smtClean="0"/>
              <a:pPr>
                <a:defRPr/>
              </a:pPr>
              <a:t>6</a:t>
            </a:fld>
            <a:endParaRPr lang="en-US"/>
          </a:p>
        </p:txBody>
      </p:sp>
    </p:spTree>
    <p:extLst>
      <p:ext uri="{BB962C8B-B14F-4D97-AF65-F5344CB8AC3E}">
        <p14:creationId xmlns:p14="http://schemas.microsoft.com/office/powerpoint/2010/main" val="2304675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0874D-CA63-590B-1806-D35E05BD29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8EF5B4-18A1-3413-923F-51EBC3FE025F}"/>
              </a:ext>
            </a:extLst>
          </p:cNvPr>
          <p:cNvSpPr>
            <a:spLocks noGrp="1"/>
          </p:cNvSpPr>
          <p:nvPr>
            <p:ph type="title"/>
          </p:nvPr>
        </p:nvSpPr>
        <p:spPr/>
        <p:txBody>
          <a:bodyPr/>
          <a:lstStyle/>
          <a:p>
            <a:r>
              <a:rPr lang="en-US" dirty="0"/>
              <a:t>Co-create a Meaningful 2-way street</a:t>
            </a:r>
          </a:p>
        </p:txBody>
      </p:sp>
      <p:sp>
        <p:nvSpPr>
          <p:cNvPr id="3" name="Content Placeholder 2">
            <a:extLst>
              <a:ext uri="{FF2B5EF4-FFF2-40B4-BE49-F238E27FC236}">
                <a16:creationId xmlns:a16="http://schemas.microsoft.com/office/drawing/2014/main" id="{E8994405-E08A-7C38-825A-534CD39A7F72}"/>
              </a:ext>
            </a:extLst>
          </p:cNvPr>
          <p:cNvSpPr>
            <a:spLocks noGrp="1"/>
          </p:cNvSpPr>
          <p:nvPr>
            <p:ph idx="1"/>
          </p:nvPr>
        </p:nvSpPr>
        <p:spPr>
          <a:xfrm>
            <a:off x="476250" y="762000"/>
            <a:ext cx="8439150" cy="5715000"/>
          </a:xfrm>
        </p:spPr>
        <p:txBody>
          <a:bodyPr/>
          <a:lstStyle/>
          <a:p>
            <a:pPr>
              <a:lnSpc>
                <a:spcPct val="108000"/>
              </a:lnSpc>
              <a:spcBef>
                <a:spcPts val="700"/>
              </a:spcBef>
            </a:pPr>
            <a:r>
              <a:rPr lang="en-US" sz="2300" dirty="0"/>
              <a:t>Recognize/respect cultural, professional &amp; social differences</a:t>
            </a:r>
            <a:r>
              <a:rPr lang="hu-HU" sz="2300" dirty="0"/>
              <a:t>.</a:t>
            </a:r>
            <a:endParaRPr lang="en-US" sz="2300" dirty="0"/>
          </a:p>
          <a:p>
            <a:pPr>
              <a:lnSpc>
                <a:spcPct val="108000"/>
              </a:lnSpc>
              <a:spcBef>
                <a:spcPts val="700"/>
              </a:spcBef>
            </a:pPr>
            <a:r>
              <a:rPr lang="en-US" sz="2300" dirty="0"/>
              <a:t>JCs need the overview &amp; core concepts to put things in context May not have the patience for understanding details/nuances. </a:t>
            </a:r>
          </a:p>
          <a:p>
            <a:pPr>
              <a:lnSpc>
                <a:spcPct val="108000"/>
              </a:lnSpc>
              <a:spcBef>
                <a:spcPts val="700"/>
              </a:spcBef>
            </a:pPr>
            <a:r>
              <a:rPr lang="en-US" sz="2300" dirty="0"/>
              <a:t>NBSPs may see removing details as reducing accuracy. Analyze what details/ level of detail make a substantive difference.</a:t>
            </a:r>
          </a:p>
          <a:p>
            <a:pPr lvl="1">
              <a:lnSpc>
                <a:spcPct val="108000"/>
              </a:lnSpc>
              <a:spcBef>
                <a:spcPts val="700"/>
              </a:spcBef>
            </a:pPr>
            <a:r>
              <a:rPr lang="en-US" sz="2300" dirty="0"/>
              <a:t>Particularly when translating English scientific terms to local language, terms that may not have been known, when explained properly, will make JCs feel part of the community, the “in crowd”, and have a positive impact on helping them be good funnels of important information. </a:t>
            </a:r>
          </a:p>
          <a:p>
            <a:pPr>
              <a:lnSpc>
                <a:spcPct val="108000"/>
              </a:lnSpc>
              <a:spcBef>
                <a:spcPts val="700"/>
              </a:spcBef>
            </a:pPr>
            <a:r>
              <a:rPr lang="en-US" sz="2300" dirty="0"/>
              <a:t>Use the co-development process to give NBSPs an opportunity to appreciate the perspective of JCs, insights into their pressures and constraints, learn how to be trusted sources to build and sustain the community after the program.</a:t>
            </a:r>
          </a:p>
        </p:txBody>
      </p:sp>
      <p:sp>
        <p:nvSpPr>
          <p:cNvPr id="4" name="Slide Number Placeholder 3">
            <a:extLst>
              <a:ext uri="{FF2B5EF4-FFF2-40B4-BE49-F238E27FC236}">
                <a16:creationId xmlns:a16="http://schemas.microsoft.com/office/drawing/2014/main" id="{804594C1-E378-F091-5F83-B6397B30337A}"/>
              </a:ext>
            </a:extLst>
          </p:cNvPr>
          <p:cNvSpPr>
            <a:spLocks noGrp="1"/>
          </p:cNvSpPr>
          <p:nvPr>
            <p:ph type="sldNum" sz="quarter" idx="10"/>
          </p:nvPr>
        </p:nvSpPr>
        <p:spPr/>
        <p:txBody>
          <a:bodyPr/>
          <a:lstStyle/>
          <a:p>
            <a:pPr>
              <a:defRPr/>
            </a:pPr>
            <a:fld id="{3B7EE99F-B053-469C-BC63-68AE08C9AF17}" type="slidenum">
              <a:rPr lang="en-US" smtClean="0"/>
              <a:pPr>
                <a:defRPr/>
              </a:pPr>
              <a:t>7</a:t>
            </a:fld>
            <a:endParaRPr lang="en-US"/>
          </a:p>
        </p:txBody>
      </p:sp>
    </p:spTree>
    <p:extLst>
      <p:ext uri="{BB962C8B-B14F-4D97-AF65-F5344CB8AC3E}">
        <p14:creationId xmlns:p14="http://schemas.microsoft.com/office/powerpoint/2010/main" val="3989946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3F354-9BDD-8B09-E01E-DEC5ADA667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07217C-42E6-6AFF-2F5F-FED56089AFD7}"/>
              </a:ext>
            </a:extLst>
          </p:cNvPr>
          <p:cNvSpPr>
            <a:spLocks noGrp="1"/>
          </p:cNvSpPr>
          <p:nvPr>
            <p:ph type="title"/>
          </p:nvPr>
        </p:nvSpPr>
        <p:spPr/>
        <p:txBody>
          <a:bodyPr/>
          <a:lstStyle/>
          <a:p>
            <a:r>
              <a:rPr lang="en-US" dirty="0"/>
              <a:t>Section 1: Establishing Common Ground: </a:t>
            </a:r>
          </a:p>
        </p:txBody>
      </p:sp>
      <p:sp>
        <p:nvSpPr>
          <p:cNvPr id="3" name="Content Placeholder 2">
            <a:extLst>
              <a:ext uri="{FF2B5EF4-FFF2-40B4-BE49-F238E27FC236}">
                <a16:creationId xmlns:a16="http://schemas.microsoft.com/office/drawing/2014/main" id="{3FCE1948-0CC1-28A3-2BAC-0A9D7131AEA9}"/>
              </a:ext>
            </a:extLst>
          </p:cNvPr>
          <p:cNvSpPr>
            <a:spLocks noGrp="1"/>
          </p:cNvSpPr>
          <p:nvPr>
            <p:ph idx="1"/>
          </p:nvPr>
        </p:nvSpPr>
        <p:spPr>
          <a:xfrm>
            <a:off x="476250" y="762000"/>
            <a:ext cx="8439150" cy="5715000"/>
          </a:xfrm>
        </p:spPr>
        <p:txBody>
          <a:bodyPr/>
          <a:lstStyle/>
          <a:p>
            <a:r>
              <a:rPr lang="en-US" dirty="0"/>
              <a:t>Clarify goals and planned outcomes; agree on success criteria</a:t>
            </a:r>
          </a:p>
          <a:p>
            <a:pPr lvl="1"/>
            <a:r>
              <a:rPr lang="en-US" dirty="0"/>
              <a:t>Define N</a:t>
            </a:r>
            <a:r>
              <a:rPr lang="hu-HU" dirty="0"/>
              <a:t>b</a:t>
            </a:r>
            <a:r>
              <a:rPr lang="en-US" dirty="0"/>
              <a:t>S Hub/organizer Role: Promoting N</a:t>
            </a:r>
            <a:r>
              <a:rPr lang="hu-HU" dirty="0"/>
              <a:t>b</a:t>
            </a:r>
            <a:r>
              <a:rPr lang="en-US" dirty="0"/>
              <a:t>S, connect/build a community</a:t>
            </a:r>
          </a:p>
          <a:p>
            <a:pPr lvl="1"/>
            <a:r>
              <a:rPr lang="en-US" dirty="0"/>
              <a:t>Define Media Role: Learning about N</a:t>
            </a:r>
            <a:r>
              <a:rPr lang="hu-HU" dirty="0"/>
              <a:t>b</a:t>
            </a:r>
            <a:r>
              <a:rPr lang="en-US" dirty="0"/>
              <a:t>S and teaching N</a:t>
            </a:r>
            <a:r>
              <a:rPr lang="hu-HU" dirty="0"/>
              <a:t>b</a:t>
            </a:r>
            <a:r>
              <a:rPr lang="en-US" dirty="0"/>
              <a:t>S practitioners what and how to communicate</a:t>
            </a:r>
          </a:p>
          <a:p>
            <a:pPr>
              <a:lnSpc>
                <a:spcPct val="108000"/>
              </a:lnSpc>
            </a:pPr>
            <a:r>
              <a:rPr lang="en-US" dirty="0"/>
              <a:t>Identify the starting points (put them in an envelope)</a:t>
            </a:r>
          </a:p>
          <a:p>
            <a:pPr>
              <a:lnSpc>
                <a:spcPct val="108000"/>
              </a:lnSpc>
            </a:pPr>
            <a:r>
              <a:rPr lang="en-US" dirty="0"/>
              <a:t>Level the playing field so participants on all levels of experience can be involved;  institute the operating rules for the program</a:t>
            </a:r>
          </a:p>
          <a:p>
            <a:pPr>
              <a:lnSpc>
                <a:spcPct val="108000"/>
              </a:lnSpc>
            </a:pPr>
            <a:r>
              <a:rPr lang="en-US" dirty="0"/>
              <a:t>Translate the critical N</a:t>
            </a:r>
            <a:r>
              <a:rPr lang="hu-HU" dirty="0"/>
              <a:t>b</a:t>
            </a:r>
            <a:r>
              <a:rPr lang="en-US" dirty="0"/>
              <a:t>S terms</a:t>
            </a:r>
            <a:r>
              <a:rPr lang="hu-HU" dirty="0"/>
              <a:t> </a:t>
            </a:r>
            <a:r>
              <a:rPr lang="en-US" dirty="0"/>
              <a:t>- focus on local language /culture</a:t>
            </a:r>
          </a:p>
          <a:p>
            <a:r>
              <a:rPr lang="en-US" dirty="0"/>
              <a:t>Exercises:</a:t>
            </a:r>
          </a:p>
          <a:p>
            <a:pPr marL="857250" lvl="1" indent="-457200">
              <a:buFont typeface="+mj-lt"/>
              <a:buAutoNum type="arabicPeriod"/>
            </a:pPr>
            <a:r>
              <a:rPr lang="en-US" sz="2000" dirty="0"/>
              <a:t>Sharing History</a:t>
            </a:r>
          </a:p>
          <a:p>
            <a:pPr marL="857250" lvl="1" indent="-457200">
              <a:buFont typeface="+mj-lt"/>
              <a:buAutoNum type="arabicPeriod"/>
            </a:pPr>
            <a:r>
              <a:rPr lang="en-US" sz="2000" dirty="0"/>
              <a:t>Setting /prioritizing expectations </a:t>
            </a:r>
          </a:p>
          <a:p>
            <a:pPr marL="857250" lvl="1" indent="-457200">
              <a:buFont typeface="+mj-lt"/>
              <a:buAutoNum type="arabicPeriod"/>
            </a:pPr>
            <a:r>
              <a:rPr lang="en-US" sz="2000" dirty="0"/>
              <a:t>Translating N</a:t>
            </a:r>
            <a:r>
              <a:rPr lang="hu-HU" sz="2000" dirty="0"/>
              <a:t>b</a:t>
            </a:r>
            <a:r>
              <a:rPr lang="en-US" sz="2000" dirty="0"/>
              <a:t>S – the local language glossary; key local issues</a:t>
            </a:r>
            <a:endParaRPr lang="hu-HU" sz="2000" dirty="0"/>
          </a:p>
          <a:p>
            <a:pPr marL="857250" lvl="1" indent="-457200">
              <a:buFont typeface="+mj-lt"/>
              <a:buAutoNum type="arabicPeriod"/>
            </a:pPr>
            <a:r>
              <a:rPr lang="hu-HU" sz="2000" dirty="0" err="1"/>
              <a:t>Characterize</a:t>
            </a:r>
            <a:r>
              <a:rPr lang="hu-HU" sz="2000" dirty="0"/>
              <a:t> </a:t>
            </a:r>
            <a:r>
              <a:rPr lang="hu-HU" sz="2000" dirty="0" err="1"/>
              <a:t>the</a:t>
            </a:r>
            <a:r>
              <a:rPr lang="hu-HU" sz="2000" dirty="0"/>
              <a:t> </a:t>
            </a:r>
            <a:r>
              <a:rPr lang="hu-HU" sz="2000" dirty="0" err="1"/>
              <a:t>landscape</a:t>
            </a:r>
            <a:r>
              <a:rPr lang="hu-HU" sz="2000" dirty="0"/>
              <a:t> (</a:t>
            </a:r>
            <a:r>
              <a:rPr lang="en-US" sz="2000" i="1" dirty="0"/>
              <a:t>Details on the next slide – adapt based on results of Exercise 3</a:t>
            </a:r>
            <a:r>
              <a:rPr lang="hu-HU" sz="2000" i="1" dirty="0"/>
              <a:t>)</a:t>
            </a:r>
            <a:endParaRPr lang="en-US" sz="2000" i="1" dirty="0"/>
          </a:p>
          <a:p>
            <a:pPr marL="857250" lvl="1" indent="-457200">
              <a:buFont typeface="+mj-lt"/>
              <a:buAutoNum type="arabicPeriod"/>
            </a:pPr>
            <a:endParaRPr lang="en-US" sz="2000" dirty="0"/>
          </a:p>
        </p:txBody>
      </p:sp>
      <p:sp>
        <p:nvSpPr>
          <p:cNvPr id="4" name="Slide Number Placeholder 3">
            <a:extLst>
              <a:ext uri="{FF2B5EF4-FFF2-40B4-BE49-F238E27FC236}">
                <a16:creationId xmlns:a16="http://schemas.microsoft.com/office/drawing/2014/main" id="{71E72353-443C-BCE0-FE6F-A7086A4B6784}"/>
              </a:ext>
            </a:extLst>
          </p:cNvPr>
          <p:cNvSpPr>
            <a:spLocks noGrp="1"/>
          </p:cNvSpPr>
          <p:nvPr>
            <p:ph type="sldNum" sz="quarter" idx="10"/>
          </p:nvPr>
        </p:nvSpPr>
        <p:spPr/>
        <p:txBody>
          <a:bodyPr/>
          <a:lstStyle/>
          <a:p>
            <a:pPr>
              <a:defRPr/>
            </a:pPr>
            <a:fld id="{3B7EE99F-B053-469C-BC63-68AE08C9AF17}" type="slidenum">
              <a:rPr lang="en-US" smtClean="0"/>
              <a:pPr>
                <a:defRPr/>
              </a:pPr>
              <a:t>8</a:t>
            </a:fld>
            <a:endParaRPr lang="en-US"/>
          </a:p>
        </p:txBody>
      </p:sp>
    </p:spTree>
    <p:extLst>
      <p:ext uri="{BB962C8B-B14F-4D97-AF65-F5344CB8AC3E}">
        <p14:creationId xmlns:p14="http://schemas.microsoft.com/office/powerpoint/2010/main" val="3315760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E648A-1AA7-BF83-8BE6-91E52B9750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303E78-BE30-B54D-F0CF-10A0F3FDFD50}"/>
              </a:ext>
            </a:extLst>
          </p:cNvPr>
          <p:cNvSpPr>
            <a:spLocks noGrp="1"/>
          </p:cNvSpPr>
          <p:nvPr>
            <p:ph type="title"/>
          </p:nvPr>
        </p:nvSpPr>
        <p:spPr/>
        <p:txBody>
          <a:bodyPr/>
          <a:lstStyle/>
          <a:p>
            <a:r>
              <a:rPr lang="en-US" dirty="0"/>
              <a:t>Section 1: Exercise 4 Characterize the Landscape</a:t>
            </a:r>
          </a:p>
        </p:txBody>
      </p:sp>
      <p:sp>
        <p:nvSpPr>
          <p:cNvPr id="3" name="Content Placeholder 2">
            <a:extLst>
              <a:ext uri="{FF2B5EF4-FFF2-40B4-BE49-F238E27FC236}">
                <a16:creationId xmlns:a16="http://schemas.microsoft.com/office/drawing/2014/main" id="{84801FF8-9990-4958-2085-6D47F8451A34}"/>
              </a:ext>
            </a:extLst>
          </p:cNvPr>
          <p:cNvSpPr>
            <a:spLocks noGrp="1"/>
          </p:cNvSpPr>
          <p:nvPr>
            <p:ph idx="1"/>
          </p:nvPr>
        </p:nvSpPr>
        <p:spPr>
          <a:xfrm>
            <a:off x="476250" y="762000"/>
            <a:ext cx="8439150" cy="5715000"/>
          </a:xfrm>
        </p:spPr>
        <p:txBody>
          <a:bodyPr/>
          <a:lstStyle/>
          <a:p>
            <a:pPr marL="0" indent="0">
              <a:lnSpc>
                <a:spcPct val="100000"/>
              </a:lnSpc>
              <a:spcBef>
                <a:spcPts val="400"/>
              </a:spcBef>
              <a:buNone/>
            </a:pPr>
            <a:r>
              <a:rPr lang="en-US" dirty="0"/>
              <a:t>Introduce the NBS approach -</a:t>
            </a:r>
            <a:r>
              <a:rPr lang="hu-HU" dirty="0"/>
              <a:t> </a:t>
            </a:r>
            <a:r>
              <a:rPr lang="en-US" dirty="0"/>
              <a:t>Start with local environmental issues</a:t>
            </a:r>
          </a:p>
          <a:p>
            <a:pPr marL="0" indent="0">
              <a:lnSpc>
                <a:spcPct val="100000"/>
              </a:lnSpc>
              <a:spcBef>
                <a:spcPts val="400"/>
              </a:spcBef>
              <a:buNone/>
            </a:pPr>
            <a:r>
              <a:rPr lang="en-GB" dirty="0"/>
              <a:t>Blending fragmented discrete approaches to achieve holistic thinking.</a:t>
            </a:r>
            <a:r>
              <a:rPr lang="en-US" sz="2200" dirty="0"/>
              <a:t> </a:t>
            </a:r>
          </a:p>
          <a:p>
            <a:pPr marL="0" indent="0">
              <a:buNone/>
            </a:pPr>
            <a:r>
              <a:rPr lang="en-US" sz="2200" dirty="0"/>
              <a:t>Each Team (mixed) gets a local issue to work</a:t>
            </a:r>
          </a:p>
          <a:p>
            <a:pPr lvl="0"/>
            <a:r>
              <a:rPr lang="hu-HU" dirty="0"/>
              <a:t>H</a:t>
            </a:r>
            <a:r>
              <a:rPr lang="en-GB" dirty="0"/>
              <a:t>ow, why and when the issue arises; </a:t>
            </a:r>
            <a:endParaRPr lang="en-US" dirty="0"/>
          </a:p>
          <a:p>
            <a:pPr lvl="0"/>
            <a:r>
              <a:rPr lang="hu-HU" dirty="0"/>
              <a:t>T</a:t>
            </a:r>
            <a:r>
              <a:rPr lang="en-GB" dirty="0"/>
              <a:t>he stakeholders and their perspectives. </a:t>
            </a:r>
            <a:endParaRPr lang="en-US" dirty="0"/>
          </a:p>
          <a:p>
            <a:pPr lvl="0"/>
            <a:r>
              <a:rPr lang="en-GB" dirty="0"/>
              <a:t>What ecosystem services are enhanced, provided or compromised </a:t>
            </a:r>
            <a:endParaRPr lang="en-US" dirty="0"/>
          </a:p>
          <a:p>
            <a:pPr lvl="0"/>
            <a:r>
              <a:rPr lang="en-GB" dirty="0"/>
              <a:t>Related local, national and EC related policies and directives –will NRR change the landscape?</a:t>
            </a:r>
            <a:endParaRPr lang="en-US" dirty="0"/>
          </a:p>
          <a:p>
            <a:pPr lvl="0"/>
            <a:r>
              <a:rPr lang="hu-HU" dirty="0"/>
              <a:t>S</a:t>
            </a:r>
            <a:r>
              <a:rPr lang="en-GB" dirty="0" err="1"/>
              <a:t>olutions</a:t>
            </a:r>
            <a:r>
              <a:rPr lang="en-GB" dirty="0"/>
              <a:t> that have been attempted and how they have worked;  </a:t>
            </a:r>
            <a:endParaRPr lang="en-US" dirty="0"/>
          </a:p>
          <a:p>
            <a:pPr lvl="0"/>
            <a:r>
              <a:rPr lang="hu-HU" dirty="0"/>
              <a:t>B</a:t>
            </a:r>
            <a:r>
              <a:rPr lang="en-GB" dirty="0" err="1"/>
              <a:t>arriers</a:t>
            </a:r>
            <a:r>
              <a:rPr lang="en-GB" dirty="0"/>
              <a:t> that can/cannot change in the near term</a:t>
            </a:r>
            <a:endParaRPr lang="en-US" dirty="0"/>
          </a:p>
          <a:p>
            <a:pPr lvl="0"/>
            <a:r>
              <a:rPr lang="en-GB" dirty="0"/>
              <a:t>Most likely climate change symptoms, consequences, impacts</a:t>
            </a:r>
            <a:endParaRPr lang="en-US" dirty="0"/>
          </a:p>
          <a:p>
            <a:pPr lvl="0"/>
            <a:r>
              <a:rPr lang="en-GB" dirty="0"/>
              <a:t>Any specific social/economic/educational/ environmental/cultural factors that should be taken into consideration </a:t>
            </a:r>
          </a:p>
          <a:p>
            <a:pPr lvl="0"/>
            <a:r>
              <a:rPr lang="en-GB" b="1" dirty="0"/>
              <a:t>Process</a:t>
            </a:r>
            <a:r>
              <a:rPr lang="en-GB" b="1"/>
              <a:t>: needs</a:t>
            </a:r>
            <a:r>
              <a:rPr lang="en-GB" b="1" dirty="0"/>
              <a:t>, opportunities, constraints and flexibility </a:t>
            </a:r>
            <a:endParaRPr lang="en-US" b="1" dirty="0"/>
          </a:p>
          <a:p>
            <a:pPr marL="400050" lvl="1" indent="0">
              <a:buNone/>
            </a:pPr>
            <a:endParaRPr lang="en-US" sz="2000" dirty="0"/>
          </a:p>
          <a:p>
            <a:pPr marL="400050" lvl="1" indent="0">
              <a:buNone/>
            </a:pPr>
            <a:endParaRPr lang="en-US" sz="2000" dirty="0"/>
          </a:p>
        </p:txBody>
      </p:sp>
      <p:sp>
        <p:nvSpPr>
          <p:cNvPr id="4" name="Slide Number Placeholder 3">
            <a:extLst>
              <a:ext uri="{FF2B5EF4-FFF2-40B4-BE49-F238E27FC236}">
                <a16:creationId xmlns:a16="http://schemas.microsoft.com/office/drawing/2014/main" id="{7A5006BD-B198-BB66-6EB4-7615F17B818F}"/>
              </a:ext>
            </a:extLst>
          </p:cNvPr>
          <p:cNvSpPr>
            <a:spLocks noGrp="1"/>
          </p:cNvSpPr>
          <p:nvPr>
            <p:ph type="sldNum" sz="quarter" idx="10"/>
          </p:nvPr>
        </p:nvSpPr>
        <p:spPr/>
        <p:txBody>
          <a:bodyPr/>
          <a:lstStyle/>
          <a:p>
            <a:pPr>
              <a:defRPr/>
            </a:pPr>
            <a:fld id="{3B7EE99F-B053-469C-BC63-68AE08C9AF17}" type="slidenum">
              <a:rPr lang="en-US" smtClean="0"/>
              <a:pPr>
                <a:defRPr/>
              </a:pPr>
              <a:t>9</a:t>
            </a:fld>
            <a:endParaRPr lang="en-US"/>
          </a:p>
        </p:txBody>
      </p:sp>
    </p:spTree>
    <p:extLst>
      <p:ext uri="{BB962C8B-B14F-4D97-AF65-F5344CB8AC3E}">
        <p14:creationId xmlns:p14="http://schemas.microsoft.com/office/powerpoint/2010/main" val="293934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עיצוב ברירת מחדל">
  <a:themeElements>
    <a:clrScheme name="עיצוב ברירת מחדל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עיצוב ברירת מחדל">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עיצוב ברירת מחדל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עיצוב ברירת מחדל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עיצוב ברירת מחדל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עיצוב ברירת מחדל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עיצוב ברירת מחדל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עיצוב ברירת מחדל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עיצוב ברירת מחדל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עיצוב ברירת מחדל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עיצוב ברירת מחדל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עיצוב ברירת מחדל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עיצוב ברירת מחדל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עיצוב ברירת מחדל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694C9E67CBC24EACA870166F4ABC0A" ma:contentTypeVersion="18" ma:contentTypeDescription="Create a new document." ma:contentTypeScope="" ma:versionID="ab21f97b4893e36a14192879f9aa8143">
  <xsd:schema xmlns:xsd="http://www.w3.org/2001/XMLSchema" xmlns:xs="http://www.w3.org/2001/XMLSchema" xmlns:p="http://schemas.microsoft.com/office/2006/metadata/properties" xmlns:ns2="ca200f81-41a8-4dd8-99ea-f668fcc70061" xmlns:ns3="b116679e-6a52-4c9a-b945-4e75befa6ede" targetNamespace="http://schemas.microsoft.com/office/2006/metadata/properties" ma:root="true" ma:fieldsID="964cc8625493c7b665aab23db8718dd2" ns2:_="" ns3:_="">
    <xsd:import namespace="ca200f81-41a8-4dd8-99ea-f668fcc70061"/>
    <xsd:import namespace="b116679e-6a52-4c9a-b945-4e75befa6ed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200f81-41a8-4dd8-99ea-f668fcc700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afdb965-0faf-4418-af58-273494e974a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16679e-6a52-4c9a-b945-4e75befa6ed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35e54f80-3957-4bde-a279-ce435e2672c8}" ma:internalName="TaxCatchAll" ma:showField="CatchAllData" ma:web="b116679e-6a52-4c9a-b945-4e75befa6e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116679e-6a52-4c9a-b945-4e75befa6ede" xsi:nil="true"/>
    <lcf76f155ced4ddcb4097134ff3c332f xmlns="ca200f81-41a8-4dd8-99ea-f668fcc7006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266755-7366-4EBE-8AC9-815F6B05FF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200f81-41a8-4dd8-99ea-f668fcc70061"/>
    <ds:schemaRef ds:uri="b116679e-6a52-4c9a-b945-4e75befa6e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669F426-B16F-4474-BE15-C561A4AD16C0}">
  <ds:schemaRefs>
    <ds:schemaRef ds:uri="http://schemas.microsoft.com/office/2006/metadata/properties"/>
    <ds:schemaRef ds:uri="http://schemas.microsoft.com/office/infopath/2007/PartnerControls"/>
    <ds:schemaRef ds:uri="b116679e-6a52-4c9a-b945-4e75befa6ede"/>
    <ds:schemaRef ds:uri="ca200f81-41a8-4dd8-99ea-f668fcc70061"/>
  </ds:schemaRefs>
</ds:datastoreItem>
</file>

<file path=customXml/itemProps3.xml><?xml version="1.0" encoding="utf-8"?>
<ds:datastoreItem xmlns:ds="http://schemas.openxmlformats.org/officeDocument/2006/customXml" ds:itemID="{276F4135-36C4-4D09-8905-84C4B7CD0A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73863</TotalTime>
  <Words>1855</Words>
  <Application>Microsoft Office PowerPoint</Application>
  <PresentationFormat>Diavetítés a képernyőre (4:3 oldalarány)</PresentationFormat>
  <Paragraphs>165</Paragraphs>
  <Slides>16</Slides>
  <Notes>12</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16</vt:i4>
      </vt:variant>
    </vt:vector>
  </HeadingPairs>
  <TitlesOfParts>
    <vt:vector size="21" baseType="lpstr">
      <vt:lpstr>Arial</vt:lpstr>
      <vt:lpstr>Calibri</vt:lpstr>
      <vt:lpstr>Candara</vt:lpstr>
      <vt:lpstr>Wingdings</vt:lpstr>
      <vt:lpstr>עיצוב ברירת מחדל</vt:lpstr>
      <vt:lpstr>NBS 101 for Journalists:  The Essentials  #Tool 1 of the NbS 101 Press Orientation Kit </vt:lpstr>
      <vt:lpstr>Why NbS 101 for Journalists?</vt:lpstr>
      <vt:lpstr>Structure</vt:lpstr>
      <vt:lpstr>Audience Targets</vt:lpstr>
      <vt:lpstr>NbS 101 Contents</vt:lpstr>
      <vt:lpstr>Design Guide Essentials: Seven Step Process</vt:lpstr>
      <vt:lpstr>Co-create a Meaningful 2-way street</vt:lpstr>
      <vt:lpstr>Section 1: Establishing Common Ground: </vt:lpstr>
      <vt:lpstr>Section 1: Exercise 4 Characterize the Landscape</vt:lpstr>
      <vt:lpstr>Section 2: The Science</vt:lpstr>
      <vt:lpstr>Section 2: The Science</vt:lpstr>
      <vt:lpstr>Section 3: Translating and Communicating NbS</vt:lpstr>
      <vt:lpstr>Section 3: Translating and Communicating</vt:lpstr>
      <vt:lpstr>Section 3: Translating and Communicating</vt:lpstr>
      <vt:lpstr>Adapting to the media: tv; radio; print; social</vt:lpstr>
      <vt:lpstr>Links to the Design Guide: Design Guide For NBS 101 for Journalists NBS 101 - Posy Global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Sivan</dc:creator>
  <cp:lastModifiedBy>Németh Mónika</cp:lastModifiedBy>
  <cp:revision>1142</cp:revision>
  <dcterms:created xsi:type="dcterms:W3CDTF">2011-07-24T11:56:45Z</dcterms:created>
  <dcterms:modified xsi:type="dcterms:W3CDTF">2026-05-06T09:57:12Z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0x01010083694C9E67CBC24EACA870166F4ABC0A</vt:lpwstr>
  </property>
  <property fmtid="{D5CDD505-2E9C-101B-9397-08002B2CF9AE}" pid="3" name="MediaServiceImageTags">
    <vt:lpwstr/>
  </property>
</Properties>
</file>